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97" r:id="rId3"/>
    <p:sldId id="322" r:id="rId4"/>
    <p:sldId id="274" r:id="rId5"/>
    <p:sldId id="298" r:id="rId6"/>
    <p:sldId id="323" r:id="rId7"/>
    <p:sldId id="324" r:id="rId8"/>
    <p:sldId id="325" r:id="rId9"/>
    <p:sldId id="326" r:id="rId10"/>
    <p:sldId id="314" r:id="rId11"/>
    <p:sldId id="31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428815336668535"/>
          <c:w val="0.55024007592675983"/>
          <c:h val="0.74040701328178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  </c:v>
                </c:pt>
                <c:pt idx="1">
                  <c:v>средне-спец.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0-40DD-B4C7-B26093784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732561330416341"/>
          <c:y val="0.21376316641727577"/>
          <c:w val="0.37495205303957196"/>
          <c:h val="0.5291236884041948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Квалификационные категории</c:v>
                </c:pt>
              </c:strCache>
            </c:strRef>
          </c:tx>
          <c:dLbls>
            <c:dLbl>
              <c:idx val="1"/>
              <c:layout>
                <c:manualLayout>
                  <c:x val="-0.15501761604123809"/>
                  <c:y val="-0.12094645567500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B3-4BE8-BFFD-1289D52C40C3}"/>
                </c:ext>
              </c:extLst>
            </c:dLbl>
            <c:dLbl>
              <c:idx val="2"/>
              <c:layout>
                <c:manualLayout>
                  <c:x val="0.1163819725237048"/>
                  <c:y val="-0.24037015964811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B3-4BE8-BFFD-1289D52C40C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DB3-4BE8-BFFD-1289D52C40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</c:v>
                </c:pt>
                <c:pt idx="1">
                  <c:v>0.34</c:v>
                </c:pt>
                <c:pt idx="2">
                  <c:v>0.26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3-4BE8-BFFD-1289D52C4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3403606807228"/>
          <c:y val="0.10269776761775745"/>
          <c:w val="0.55069794847072684"/>
          <c:h val="0.463629163250468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наставляемый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Анализ своих действий</c:v>
                </c:pt>
                <c:pt idx="1">
                  <c:v>Ориентация на учебный результат</c:v>
                </c:pt>
                <c:pt idx="2">
                  <c:v>развитие ученика</c:v>
                </c:pt>
                <c:pt idx="3">
                  <c:v>Формирование функциональной грамотности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62</c:v>
                </c:pt>
                <c:pt idx="2">
                  <c:v>68</c:v>
                </c:pt>
                <c:pt idx="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3-4B78-914D-0178286576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наставляемый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Анализ своих действий</c:v>
                </c:pt>
                <c:pt idx="1">
                  <c:v>Ориентация на учебный результат</c:v>
                </c:pt>
                <c:pt idx="2">
                  <c:v>развитие ученика</c:v>
                </c:pt>
                <c:pt idx="3">
                  <c:v>Формирование функциональной грамотности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C3-4B78-914D-0178286576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наставляемый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Анализ своих действий</c:v>
                </c:pt>
                <c:pt idx="1">
                  <c:v>Ориентация на учебный результат</c:v>
                </c:pt>
                <c:pt idx="2">
                  <c:v>развитие ученика</c:v>
                </c:pt>
                <c:pt idx="3">
                  <c:v>Формирование функциональной грамотности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54</c:v>
                </c:pt>
                <c:pt idx="2">
                  <c:v>67</c:v>
                </c:pt>
                <c:pt idx="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C3-4B78-914D-017828657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46080"/>
        <c:axId val="66995712"/>
      </c:lineChart>
      <c:catAx>
        <c:axId val="668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995712"/>
        <c:crosses val="autoZero"/>
        <c:auto val="1"/>
        <c:lblAlgn val="ctr"/>
        <c:lblOffset val="100"/>
        <c:noMultiLvlLbl val="0"/>
      </c:catAx>
      <c:valAx>
        <c:axId val="6699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84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5312739937026"/>
          <c:y val="0.31467500343099131"/>
          <c:w val="0.31869367538735116"/>
          <c:h val="0.1944399288798577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FB-45B2-9855-76889D084B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AA-4567-9120-5D19E0EADB06}"/>
              </c:ext>
            </c:extLst>
          </c:dPt>
          <c:cat>
            <c:strRef>
              <c:f>Лист1!$A$2:$A$3</c:f>
              <c:strCache>
                <c:ptCount val="2"/>
                <c:pt idx="0">
                  <c:v>Учителя, работающие по специальности</c:v>
                </c:pt>
                <c:pt idx="1">
                  <c:v>Учителя прошедшие переподготовку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0.74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B-45B2-9855-76889D084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09641-8BE9-4541-B32E-3D4A004392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A8160-9A4F-4343-9BEF-72473DED6AE2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05C75FF8-7524-4EBF-BB53-A5F5BB48DD32}" type="parTrans" cxnId="{63CEA897-2B4A-4D33-A498-CF985870A201}">
      <dgm:prSet/>
      <dgm:spPr/>
      <dgm:t>
        <a:bodyPr/>
        <a:lstStyle/>
        <a:p>
          <a:endParaRPr lang="ru-RU"/>
        </a:p>
      </dgm:t>
    </dgm:pt>
    <dgm:pt modelId="{85094112-FE29-4465-BE86-4EFA4F39D387}" type="sibTrans" cxnId="{63CEA897-2B4A-4D33-A498-CF985870A201}">
      <dgm:prSet/>
      <dgm:spPr/>
      <dgm:t>
        <a:bodyPr/>
        <a:lstStyle/>
        <a:p>
          <a:endParaRPr lang="ru-RU"/>
        </a:p>
      </dgm:t>
    </dgm:pt>
    <dgm:pt modelId="{6FB0FCFE-B936-4149-8088-0A43389C4D07}">
      <dgm:prSet phldrT="[Текст]"/>
      <dgm:spPr/>
      <dgm:t>
        <a:bodyPr/>
        <a:lstStyle/>
        <a:p>
          <a:r>
            <a:rPr lang="ru-RU" b="1" dirty="0"/>
            <a:t>Недостаточная предметная и методическая компетентность педагогических работников</a:t>
          </a:r>
        </a:p>
      </dgm:t>
    </dgm:pt>
    <dgm:pt modelId="{2F7B907A-036E-4E23-8F4D-5F755C1830D7}" type="parTrans" cxnId="{A0B7C92B-6545-461F-983C-CB4FA27F2200}">
      <dgm:prSet/>
      <dgm:spPr/>
      <dgm:t>
        <a:bodyPr/>
        <a:lstStyle/>
        <a:p>
          <a:endParaRPr lang="ru-RU"/>
        </a:p>
      </dgm:t>
    </dgm:pt>
    <dgm:pt modelId="{44A5C34C-7D33-4E3D-AA67-FB441B4F00C7}" type="sibTrans" cxnId="{A0B7C92B-6545-461F-983C-CB4FA27F2200}">
      <dgm:prSet/>
      <dgm:spPr/>
      <dgm:t>
        <a:bodyPr/>
        <a:lstStyle/>
        <a:p>
          <a:endParaRPr lang="ru-RU"/>
        </a:p>
      </dgm:t>
    </dgm:pt>
    <dgm:pt modelId="{750C126B-3295-4E05-AE77-73B8E8883C21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3A27C17-06D4-417A-B030-EF490B809B26}" type="parTrans" cxnId="{E3A12613-C642-4D9D-A516-178CFFC7E979}">
      <dgm:prSet/>
      <dgm:spPr/>
      <dgm:t>
        <a:bodyPr/>
        <a:lstStyle/>
        <a:p>
          <a:endParaRPr lang="ru-RU"/>
        </a:p>
      </dgm:t>
    </dgm:pt>
    <dgm:pt modelId="{EDAB6557-D048-43A0-B57C-7FCE4DAA174D}" type="sibTrans" cxnId="{E3A12613-C642-4D9D-A516-178CFFC7E979}">
      <dgm:prSet/>
      <dgm:spPr/>
      <dgm:t>
        <a:bodyPr/>
        <a:lstStyle/>
        <a:p>
          <a:endParaRPr lang="ru-RU"/>
        </a:p>
      </dgm:t>
    </dgm:pt>
    <dgm:pt modelId="{8F38B347-EAAC-4285-B9B9-B3ECB8ECE2F5}">
      <dgm:prSet phldrT="[Текст]"/>
      <dgm:spPr/>
      <dgm:t>
        <a:bodyPr/>
        <a:lstStyle/>
        <a:p>
          <a:r>
            <a:rPr lang="ru-RU" b="1" dirty="0"/>
            <a:t>Низкая учебная мотивация обучающихся</a:t>
          </a:r>
        </a:p>
      </dgm:t>
    </dgm:pt>
    <dgm:pt modelId="{4A8A73F3-C4FE-4C7F-872A-687547449E5A}" type="parTrans" cxnId="{6854A32D-05DD-4F0E-A6D3-CC5955FFA930}">
      <dgm:prSet/>
      <dgm:spPr/>
      <dgm:t>
        <a:bodyPr/>
        <a:lstStyle/>
        <a:p>
          <a:endParaRPr lang="ru-RU"/>
        </a:p>
      </dgm:t>
    </dgm:pt>
    <dgm:pt modelId="{12CB5D72-D671-4ACC-BD81-B22A74FAE807}" type="sibTrans" cxnId="{6854A32D-05DD-4F0E-A6D3-CC5955FFA930}">
      <dgm:prSet/>
      <dgm:spPr/>
      <dgm:t>
        <a:bodyPr/>
        <a:lstStyle/>
        <a:p>
          <a:endParaRPr lang="ru-RU"/>
        </a:p>
      </dgm:t>
    </dgm:pt>
    <dgm:pt modelId="{8D8C048E-55A5-4B87-93AB-6A6573AC2E97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6E6FF546-FB15-4F25-B827-F61A9685293A}" type="parTrans" cxnId="{22897905-8FE1-4760-A188-AFF9F15B8B9E}">
      <dgm:prSet/>
      <dgm:spPr/>
      <dgm:t>
        <a:bodyPr/>
        <a:lstStyle/>
        <a:p>
          <a:endParaRPr lang="ru-RU"/>
        </a:p>
      </dgm:t>
    </dgm:pt>
    <dgm:pt modelId="{C48398D8-6A3D-4384-9882-2A595039A658}" type="sibTrans" cxnId="{22897905-8FE1-4760-A188-AFF9F15B8B9E}">
      <dgm:prSet/>
      <dgm:spPr/>
      <dgm:t>
        <a:bodyPr/>
        <a:lstStyle/>
        <a:p>
          <a:endParaRPr lang="ru-RU"/>
        </a:p>
      </dgm:t>
    </dgm:pt>
    <dgm:pt modelId="{25DE8C44-9B63-4598-9DFB-1F6B55C00E5B}">
      <dgm:prSet phldrT="[Текст]"/>
      <dgm:spPr/>
      <dgm:t>
        <a:bodyPr/>
        <a:lstStyle/>
        <a:p>
          <a:r>
            <a:rPr lang="ru-RU" b="1" dirty="0"/>
            <a:t>Высокая доля обучающихся с рисками учебной </a:t>
          </a:r>
          <a:r>
            <a:rPr lang="ru-RU" b="1" dirty="0" err="1"/>
            <a:t>неуспешности</a:t>
          </a:r>
          <a:endParaRPr lang="ru-RU" b="1" dirty="0"/>
        </a:p>
      </dgm:t>
    </dgm:pt>
    <dgm:pt modelId="{47E4E66C-472A-47DC-994E-C8EAE3A59EDF}" type="parTrans" cxnId="{254554D9-8970-41E1-A03B-56A25145BED9}">
      <dgm:prSet/>
      <dgm:spPr/>
      <dgm:t>
        <a:bodyPr/>
        <a:lstStyle/>
        <a:p>
          <a:endParaRPr lang="ru-RU"/>
        </a:p>
      </dgm:t>
    </dgm:pt>
    <dgm:pt modelId="{3597CB00-57A4-4914-BA7C-B3F4F9A47657}" type="sibTrans" cxnId="{254554D9-8970-41E1-A03B-56A25145BED9}">
      <dgm:prSet/>
      <dgm:spPr/>
      <dgm:t>
        <a:bodyPr/>
        <a:lstStyle/>
        <a:p>
          <a:endParaRPr lang="ru-RU"/>
        </a:p>
      </dgm:t>
    </dgm:pt>
    <dgm:pt modelId="{A7912DD4-2BF9-44C4-A586-85B2BA5D5031}" type="pres">
      <dgm:prSet presAssocID="{6F809641-8BE9-4541-B32E-3D4A004392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42477-FA16-430E-9EA8-972406CDD8E3}" type="pres">
      <dgm:prSet presAssocID="{D2DA8160-9A4F-4343-9BEF-72473DED6AE2}" presName="composite" presStyleCnt="0"/>
      <dgm:spPr/>
    </dgm:pt>
    <dgm:pt modelId="{F5F25708-8325-453B-AA4B-A6F758512BCF}" type="pres">
      <dgm:prSet presAssocID="{D2DA8160-9A4F-4343-9BEF-72473DED6A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70F7F-2A13-48BB-828A-A10547DBA232}" type="pres">
      <dgm:prSet presAssocID="{D2DA8160-9A4F-4343-9BEF-72473DED6AE2}" presName="descendantText" presStyleLbl="alignAcc1" presStyleIdx="0" presStyleCnt="3" custLinFactNeighborX="970" custLinFactNeighborY="-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4A93-6C73-4E3F-9795-A3713031D54E}" type="pres">
      <dgm:prSet presAssocID="{85094112-FE29-4465-BE86-4EFA4F39D387}" presName="sp" presStyleCnt="0"/>
      <dgm:spPr/>
    </dgm:pt>
    <dgm:pt modelId="{BE7BAED3-1A7B-40A5-98E7-36E7110A516E}" type="pres">
      <dgm:prSet presAssocID="{750C126B-3295-4E05-AE77-73B8E8883C21}" presName="composite" presStyleCnt="0"/>
      <dgm:spPr/>
    </dgm:pt>
    <dgm:pt modelId="{3790BCAA-21B8-4980-AC83-F4E0A42F18D9}" type="pres">
      <dgm:prSet presAssocID="{750C126B-3295-4E05-AE77-73B8E8883C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060E4-B532-452A-9678-CDACD8597438}" type="pres">
      <dgm:prSet presAssocID="{750C126B-3295-4E05-AE77-73B8E8883C2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32DAD-0CF1-478F-A9CD-E6CADB53E84D}" type="pres">
      <dgm:prSet presAssocID="{EDAB6557-D048-43A0-B57C-7FCE4DAA174D}" presName="sp" presStyleCnt="0"/>
      <dgm:spPr/>
    </dgm:pt>
    <dgm:pt modelId="{1D8F6FB6-6F8C-4AE7-A89D-0F8F87226202}" type="pres">
      <dgm:prSet presAssocID="{8D8C048E-55A5-4B87-93AB-6A6573AC2E97}" presName="composite" presStyleCnt="0"/>
      <dgm:spPr/>
    </dgm:pt>
    <dgm:pt modelId="{061DD430-C30F-45F9-9089-800792C9B60C}" type="pres">
      <dgm:prSet presAssocID="{8D8C048E-55A5-4B87-93AB-6A6573AC2E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AECB7-8A96-4F74-8DB4-8BE1B1111D72}" type="pres">
      <dgm:prSet presAssocID="{8D8C048E-55A5-4B87-93AB-6A6573AC2E97}" presName="descendantText" presStyleLbl="alignAcc1" presStyleIdx="2" presStyleCnt="3" custLinFactNeighborX="482" custLinFactNeighborY="-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E78B5-E937-42DA-AADF-472BD569D835}" type="presOf" srcId="{6FB0FCFE-B936-4149-8088-0A43389C4D07}" destId="{DBD70F7F-2A13-48BB-828A-A10547DBA232}" srcOrd="0" destOrd="0" presId="urn:microsoft.com/office/officeart/2005/8/layout/chevron2"/>
    <dgm:cxn modelId="{0EE2B0D0-F940-45E6-A3EB-59577D00A4A4}" type="presOf" srcId="{D2DA8160-9A4F-4343-9BEF-72473DED6AE2}" destId="{F5F25708-8325-453B-AA4B-A6F758512BCF}" srcOrd="0" destOrd="0" presId="urn:microsoft.com/office/officeart/2005/8/layout/chevron2"/>
    <dgm:cxn modelId="{2DB71033-4B1B-4EA8-BF63-50331C3D6DA3}" type="presOf" srcId="{8D8C048E-55A5-4B87-93AB-6A6573AC2E97}" destId="{061DD430-C30F-45F9-9089-800792C9B60C}" srcOrd="0" destOrd="0" presId="urn:microsoft.com/office/officeart/2005/8/layout/chevron2"/>
    <dgm:cxn modelId="{27992F95-CB8E-483B-9C62-D7618738C5A3}" type="presOf" srcId="{6F809641-8BE9-4541-B32E-3D4A00439216}" destId="{A7912DD4-2BF9-44C4-A586-85B2BA5D5031}" srcOrd="0" destOrd="0" presId="urn:microsoft.com/office/officeart/2005/8/layout/chevron2"/>
    <dgm:cxn modelId="{FDC1AE17-8864-4C2F-B5F4-91EE3B3EDFA2}" type="presOf" srcId="{8F38B347-EAAC-4285-B9B9-B3ECB8ECE2F5}" destId="{023060E4-B532-452A-9678-CDACD8597438}" srcOrd="0" destOrd="0" presId="urn:microsoft.com/office/officeart/2005/8/layout/chevron2"/>
    <dgm:cxn modelId="{4C54F456-CCA4-4FD6-9B1A-0B8B2CBD0C80}" type="presOf" srcId="{25DE8C44-9B63-4598-9DFB-1F6B55C00E5B}" destId="{235AECB7-8A96-4F74-8DB4-8BE1B1111D72}" srcOrd="0" destOrd="0" presId="urn:microsoft.com/office/officeart/2005/8/layout/chevron2"/>
    <dgm:cxn modelId="{E3A12613-C642-4D9D-A516-178CFFC7E979}" srcId="{6F809641-8BE9-4541-B32E-3D4A00439216}" destId="{750C126B-3295-4E05-AE77-73B8E8883C21}" srcOrd="1" destOrd="0" parTransId="{A3A27C17-06D4-417A-B030-EF490B809B26}" sibTransId="{EDAB6557-D048-43A0-B57C-7FCE4DAA174D}"/>
    <dgm:cxn modelId="{63CEA897-2B4A-4D33-A498-CF985870A201}" srcId="{6F809641-8BE9-4541-B32E-3D4A00439216}" destId="{D2DA8160-9A4F-4343-9BEF-72473DED6AE2}" srcOrd="0" destOrd="0" parTransId="{05C75FF8-7524-4EBF-BB53-A5F5BB48DD32}" sibTransId="{85094112-FE29-4465-BE86-4EFA4F39D387}"/>
    <dgm:cxn modelId="{254554D9-8970-41E1-A03B-56A25145BED9}" srcId="{8D8C048E-55A5-4B87-93AB-6A6573AC2E97}" destId="{25DE8C44-9B63-4598-9DFB-1F6B55C00E5B}" srcOrd="0" destOrd="0" parTransId="{47E4E66C-472A-47DC-994E-C8EAE3A59EDF}" sibTransId="{3597CB00-57A4-4914-BA7C-B3F4F9A47657}"/>
    <dgm:cxn modelId="{20C2EF52-0C9A-4887-A716-7EE062A84C12}" type="presOf" srcId="{750C126B-3295-4E05-AE77-73B8E8883C21}" destId="{3790BCAA-21B8-4980-AC83-F4E0A42F18D9}" srcOrd="0" destOrd="0" presId="urn:microsoft.com/office/officeart/2005/8/layout/chevron2"/>
    <dgm:cxn modelId="{22897905-8FE1-4760-A188-AFF9F15B8B9E}" srcId="{6F809641-8BE9-4541-B32E-3D4A00439216}" destId="{8D8C048E-55A5-4B87-93AB-6A6573AC2E97}" srcOrd="2" destOrd="0" parTransId="{6E6FF546-FB15-4F25-B827-F61A9685293A}" sibTransId="{C48398D8-6A3D-4384-9882-2A595039A658}"/>
    <dgm:cxn modelId="{A0B7C92B-6545-461F-983C-CB4FA27F2200}" srcId="{D2DA8160-9A4F-4343-9BEF-72473DED6AE2}" destId="{6FB0FCFE-B936-4149-8088-0A43389C4D07}" srcOrd="0" destOrd="0" parTransId="{2F7B907A-036E-4E23-8F4D-5F755C1830D7}" sibTransId="{44A5C34C-7D33-4E3D-AA67-FB441B4F00C7}"/>
    <dgm:cxn modelId="{6854A32D-05DD-4F0E-A6D3-CC5955FFA930}" srcId="{750C126B-3295-4E05-AE77-73B8E8883C21}" destId="{8F38B347-EAAC-4285-B9B9-B3ECB8ECE2F5}" srcOrd="0" destOrd="0" parTransId="{4A8A73F3-C4FE-4C7F-872A-687547449E5A}" sibTransId="{12CB5D72-D671-4ACC-BD81-B22A74FAE807}"/>
    <dgm:cxn modelId="{49DBEF6F-DF59-43DC-8A7A-21FEF1141FEF}" type="presParOf" srcId="{A7912DD4-2BF9-44C4-A586-85B2BA5D5031}" destId="{FB742477-FA16-430E-9EA8-972406CDD8E3}" srcOrd="0" destOrd="0" presId="urn:microsoft.com/office/officeart/2005/8/layout/chevron2"/>
    <dgm:cxn modelId="{16D864F0-9109-45DF-9CED-FC9230D8C413}" type="presParOf" srcId="{FB742477-FA16-430E-9EA8-972406CDD8E3}" destId="{F5F25708-8325-453B-AA4B-A6F758512BCF}" srcOrd="0" destOrd="0" presId="urn:microsoft.com/office/officeart/2005/8/layout/chevron2"/>
    <dgm:cxn modelId="{1501E95E-4A1D-45EE-AA4A-F165AF73A06A}" type="presParOf" srcId="{FB742477-FA16-430E-9EA8-972406CDD8E3}" destId="{DBD70F7F-2A13-48BB-828A-A10547DBA232}" srcOrd="1" destOrd="0" presId="urn:microsoft.com/office/officeart/2005/8/layout/chevron2"/>
    <dgm:cxn modelId="{A83DAA6D-7C43-4B31-8DD6-FF3BF928A69A}" type="presParOf" srcId="{A7912DD4-2BF9-44C4-A586-85B2BA5D5031}" destId="{17734A93-6C73-4E3F-9795-A3713031D54E}" srcOrd="1" destOrd="0" presId="urn:microsoft.com/office/officeart/2005/8/layout/chevron2"/>
    <dgm:cxn modelId="{87F22BD0-54C2-41A8-A0BC-4A6EBADAD626}" type="presParOf" srcId="{A7912DD4-2BF9-44C4-A586-85B2BA5D5031}" destId="{BE7BAED3-1A7B-40A5-98E7-36E7110A516E}" srcOrd="2" destOrd="0" presId="urn:microsoft.com/office/officeart/2005/8/layout/chevron2"/>
    <dgm:cxn modelId="{97BCC843-AF62-4E7E-9349-F8548E88EFB9}" type="presParOf" srcId="{BE7BAED3-1A7B-40A5-98E7-36E7110A516E}" destId="{3790BCAA-21B8-4980-AC83-F4E0A42F18D9}" srcOrd="0" destOrd="0" presId="urn:microsoft.com/office/officeart/2005/8/layout/chevron2"/>
    <dgm:cxn modelId="{2852C93D-91C8-434F-8AA4-C925B2BBEE2D}" type="presParOf" srcId="{BE7BAED3-1A7B-40A5-98E7-36E7110A516E}" destId="{023060E4-B532-452A-9678-CDACD8597438}" srcOrd="1" destOrd="0" presId="urn:microsoft.com/office/officeart/2005/8/layout/chevron2"/>
    <dgm:cxn modelId="{4219B303-6C0B-464C-8102-65A4DF3545FF}" type="presParOf" srcId="{A7912DD4-2BF9-44C4-A586-85B2BA5D5031}" destId="{8F932DAD-0CF1-478F-A9CD-E6CADB53E84D}" srcOrd="3" destOrd="0" presId="urn:microsoft.com/office/officeart/2005/8/layout/chevron2"/>
    <dgm:cxn modelId="{559D5C58-5BAD-410F-9741-1E48A972295B}" type="presParOf" srcId="{A7912DD4-2BF9-44C4-A586-85B2BA5D5031}" destId="{1D8F6FB6-6F8C-4AE7-A89D-0F8F87226202}" srcOrd="4" destOrd="0" presId="urn:microsoft.com/office/officeart/2005/8/layout/chevron2"/>
    <dgm:cxn modelId="{51BAD501-4A0A-4408-A0D3-AA0B530BBBB5}" type="presParOf" srcId="{1D8F6FB6-6F8C-4AE7-A89D-0F8F87226202}" destId="{061DD430-C30F-45F9-9089-800792C9B60C}" srcOrd="0" destOrd="0" presId="urn:microsoft.com/office/officeart/2005/8/layout/chevron2"/>
    <dgm:cxn modelId="{721AEEE9-429B-4066-9531-8EE4276C611A}" type="presParOf" srcId="{1D8F6FB6-6F8C-4AE7-A89D-0F8F87226202}" destId="{235AECB7-8A96-4F74-8DB4-8BE1B1111D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5708-8325-453B-AA4B-A6F758512BCF}">
      <dsp:nvSpPr>
        <dsp:cNvPr id="0" name=""/>
        <dsp:cNvSpPr/>
      </dsp:nvSpPr>
      <dsp:spPr>
        <a:xfrm rot="5400000">
          <a:off x="-200221" y="201617"/>
          <a:ext cx="1334807" cy="934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</a:t>
          </a:r>
        </a:p>
      </dsp:txBody>
      <dsp:txXfrm rot="-5400000">
        <a:off x="1" y="468579"/>
        <a:ext cx="934365" cy="400442"/>
      </dsp:txXfrm>
    </dsp:sp>
    <dsp:sp modelId="{DBD70F7F-2A13-48BB-828A-A10547DBA232}">
      <dsp:nvSpPr>
        <dsp:cNvPr id="0" name=""/>
        <dsp:cNvSpPr/>
      </dsp:nvSpPr>
      <dsp:spPr>
        <a:xfrm rot="5400000">
          <a:off x="3032381" y="-2098016"/>
          <a:ext cx="867624" cy="506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Недостаточная предметная и методическая компетентность педагогических работников</a:t>
          </a:r>
        </a:p>
      </dsp:txBody>
      <dsp:txXfrm rot="-5400000">
        <a:off x="934365" y="42354"/>
        <a:ext cx="5021303" cy="782916"/>
      </dsp:txXfrm>
    </dsp:sp>
    <dsp:sp modelId="{3790BCAA-21B8-4980-AC83-F4E0A42F18D9}">
      <dsp:nvSpPr>
        <dsp:cNvPr id="0" name=""/>
        <dsp:cNvSpPr/>
      </dsp:nvSpPr>
      <dsp:spPr>
        <a:xfrm rot="5400000">
          <a:off x="-200221" y="1338422"/>
          <a:ext cx="1334807" cy="934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2</a:t>
          </a:r>
        </a:p>
      </dsp:txBody>
      <dsp:txXfrm rot="-5400000">
        <a:off x="1" y="1605384"/>
        <a:ext cx="934365" cy="400442"/>
      </dsp:txXfrm>
    </dsp:sp>
    <dsp:sp modelId="{023060E4-B532-452A-9678-CDACD8597438}">
      <dsp:nvSpPr>
        <dsp:cNvPr id="0" name=""/>
        <dsp:cNvSpPr/>
      </dsp:nvSpPr>
      <dsp:spPr>
        <a:xfrm rot="5400000">
          <a:off x="3032381" y="-959815"/>
          <a:ext cx="867624" cy="506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Низкая учебная мотивация обучающихся</a:t>
          </a:r>
        </a:p>
      </dsp:txBody>
      <dsp:txXfrm rot="-5400000">
        <a:off x="934365" y="1180555"/>
        <a:ext cx="5021303" cy="782916"/>
      </dsp:txXfrm>
    </dsp:sp>
    <dsp:sp modelId="{061DD430-C30F-45F9-9089-800792C9B60C}">
      <dsp:nvSpPr>
        <dsp:cNvPr id="0" name=""/>
        <dsp:cNvSpPr/>
      </dsp:nvSpPr>
      <dsp:spPr>
        <a:xfrm rot="5400000">
          <a:off x="-200221" y="2475227"/>
          <a:ext cx="1334807" cy="934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3</a:t>
          </a:r>
        </a:p>
      </dsp:txBody>
      <dsp:txXfrm rot="-5400000">
        <a:off x="1" y="2742189"/>
        <a:ext cx="934365" cy="400442"/>
      </dsp:txXfrm>
    </dsp:sp>
    <dsp:sp modelId="{235AECB7-8A96-4F74-8DB4-8BE1B1111D72}">
      <dsp:nvSpPr>
        <dsp:cNvPr id="0" name=""/>
        <dsp:cNvSpPr/>
      </dsp:nvSpPr>
      <dsp:spPr>
        <a:xfrm rot="5400000">
          <a:off x="3032381" y="165320"/>
          <a:ext cx="867624" cy="506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Высокая доля обучающихся с рисками учебной </a:t>
          </a:r>
          <a:r>
            <a:rPr lang="ru-RU" sz="1900" b="1" kern="1200" dirty="0" err="1"/>
            <a:t>неуспешности</a:t>
          </a:r>
          <a:endParaRPr lang="ru-RU" sz="1900" b="1" kern="1200" dirty="0"/>
        </a:p>
      </dsp:txBody>
      <dsp:txXfrm rot="-5400000">
        <a:off x="934365" y="2305690"/>
        <a:ext cx="5021303" cy="78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68B31-9021-49CB-840A-962CE890FA7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0557-7F78-4F6E-BDF9-C7D68B068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0557-7F78-4F6E-BDF9-C7D68B0684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0557-7F78-4F6E-BDF9-C7D68B0684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7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Участие в конкурсах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0557-7F78-4F6E-BDF9-C7D68B0684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5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5C96-4CCA-40F4-9270-DBE85879CBF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1888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04574" y="1372328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Методический день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Методическое сопровождение педагогического наставничества</a:t>
            </a:r>
          </a:p>
          <a:p>
            <a:pPr lvl="0"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на уровне образовательной организации»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792" y="501317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МБОУ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Абалаковская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СОШ №1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Енисейский район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Зырянова Марина Анатольевна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заместитель директора по УВР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2" y="112158"/>
            <a:ext cx="1989620" cy="1876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003766" y="1510951"/>
          <a:ext cx="5136467" cy="4704461"/>
        </p:xfrm>
        <a:graphic>
          <a:graphicData uri="http://schemas.openxmlformats.org/drawingml/2006/table">
            <a:tbl>
              <a:tblPr/>
              <a:tblGrid>
                <a:gridCol w="177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Этапы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Прогнозируемые результаты каждому этапу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 Подготовка условий для запуска программы наставничества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создана рабочая группа – команда единомышленников, которая будет внедрять программу «Целевая модель наставничества» в школе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наличие нормативно-правовой базы для внедрения программы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разработана  дорожная карта внедрения целевой модели наставничества в школе..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Формирование базы наставляемых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собранны  данные о наставляемых,  включены в систему мониторинга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 Формирование базы наставников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собраны данные о мотивированных наставниках из числа педагогов, обучающихся.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 Отбор и обучение наставников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Составлена база мотивированных наставников и пройдено обучение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 Формирование наставнических групп / пар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Сформированы наставнические пары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6. Организация  работы наставнических пар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Разработаны и апробированы способы организации  работы в наставнической паре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7. Завершение наставничества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Проведена рефлексия эффективности работы наставнических пар в школе, сформирована база наставников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4" marR="5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62019" y="-7630"/>
            <a:ext cx="9297453" cy="6958832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DCCB0A-DA1E-465A-BE18-C4229E0D6755}"/>
              </a:ext>
            </a:extLst>
          </p:cNvPr>
          <p:cNvSpPr txBox="1"/>
          <p:nvPr/>
        </p:nvSpPr>
        <p:spPr>
          <a:xfrm>
            <a:off x="770333" y="189225"/>
            <a:ext cx="743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Результаты применения технологии Исследование урока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8B9A66-F701-474A-A6CE-74A9ADD70178}"/>
              </a:ext>
            </a:extLst>
          </p:cNvPr>
          <p:cNvSpPr/>
          <p:nvPr/>
        </p:nvSpPr>
        <p:spPr>
          <a:xfrm>
            <a:off x="434443" y="1200405"/>
            <a:ext cx="8275111" cy="5419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педагогов формируется умение планировать урок, диагностировать, прогнозировать результаты;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педагогами происходит взаимообмен своими педагогическими находками проявляется уважительное отношение коллег друг к другу; умение педагогов работать в команде.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данной технологии происходит минимизация «слепых зон» учителя; видение именно пробелов учителя, которые не дают ему возможности повысить результат собственной деятельности.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Повысилась самооценка у неуверенных учеников;    повысилась мотивация учащихся к процессу обучения.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7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979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E44FE5-A485-4807-8A46-09B888293113}"/>
              </a:ext>
            </a:extLst>
          </p:cNvPr>
          <p:cNvSpPr txBox="1">
            <a:spLocks/>
          </p:cNvSpPr>
          <p:nvPr/>
        </p:nvSpPr>
        <p:spPr>
          <a:xfrm>
            <a:off x="685800" y="416641"/>
            <a:ext cx="8229600" cy="9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1477"/>
            <a:ext cx="438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Высказывания педагогов…</a:t>
            </a: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EA8DD80A-00D4-4536-9D41-56ECDAFC758D}"/>
              </a:ext>
            </a:extLst>
          </p:cNvPr>
          <p:cNvSpPr/>
          <p:nvPr/>
        </p:nvSpPr>
        <p:spPr>
          <a:xfrm>
            <a:off x="1446414" y="696700"/>
            <a:ext cx="7461448" cy="2095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учитель будет осознавать, что надо планировать не ход урока, а ДЕЯТЕЛЬНОСТЬ детей на уроке, причем с реализацией личностно ориентированного и  дифференцированного обучения</a:t>
            </a: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F8043230-2CEA-4CB3-8637-1B10B061913A}"/>
              </a:ext>
            </a:extLst>
          </p:cNvPr>
          <p:cNvSpPr/>
          <p:nvPr/>
        </p:nvSpPr>
        <p:spPr>
          <a:xfrm>
            <a:off x="1453952" y="3770171"/>
            <a:ext cx="7461448" cy="2095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учитель будет ВИДЕТЬ каждого ученика на уроке, тем самым повышая его мотивацию, интерес к познанию, активность, а, в конечном итоге, УСПЕШНОСТЬ в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36001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99592" y="4581128"/>
            <a:ext cx="8064896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658E7A-5C07-46E8-B8EF-48F804C1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02" y="491157"/>
            <a:ext cx="6123809" cy="3571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33186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 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58" y="31903"/>
            <a:ext cx="4327782" cy="3059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30" y="293102"/>
            <a:ext cx="3090908" cy="2318181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89962036"/>
              </p:ext>
            </p:extLst>
          </p:nvPr>
        </p:nvGraphicFramePr>
        <p:xfrm>
          <a:off x="1897024" y="3246345"/>
          <a:ext cx="5998023" cy="361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9C1D31-6581-4E3B-BC2D-C3A76DFBEA61}"/>
              </a:ext>
            </a:extLst>
          </p:cNvPr>
          <p:cNvSpPr txBox="1"/>
          <p:nvPr/>
        </p:nvSpPr>
        <p:spPr>
          <a:xfrm>
            <a:off x="251520" y="-9056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Bookman Old Style" pitchFamily="18" charset="0"/>
              </a:rPr>
              <a:t>Анализ ситуации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30166" y="2914331"/>
            <a:ext cx="3456384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организации методической работы: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84326682"/>
              </p:ext>
            </p:extLst>
          </p:nvPr>
        </p:nvGraphicFramePr>
        <p:xfrm>
          <a:off x="899592" y="579913"/>
          <a:ext cx="2638332" cy="21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65323240"/>
              </p:ext>
            </p:extLst>
          </p:nvPr>
        </p:nvGraphicFramePr>
        <p:xfrm>
          <a:off x="4572000" y="571389"/>
          <a:ext cx="4229100" cy="222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3737155"/>
            <a:ext cx="7866620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совет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объединения по предметным областям (4 МО)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Рабочие, творческие, проблемные группы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семинаров, мастер-классов, открытых уроков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0706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наставничества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164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7B1B7-026F-4027-8C86-163CF6AE0B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04" y="599512"/>
            <a:ext cx="2878088" cy="18328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9C1D31-6581-4E3B-BC2D-C3A76DFBEA61}"/>
              </a:ext>
            </a:extLst>
          </p:cNvPr>
          <p:cNvSpPr txBox="1"/>
          <p:nvPr/>
        </p:nvSpPr>
        <p:spPr>
          <a:xfrm>
            <a:off x="69184" y="-8723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Bookman Old Style" pitchFamily="18" charset="0"/>
              </a:rPr>
              <a:t>Анализ ситуации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72820167"/>
              </p:ext>
            </p:extLst>
          </p:nvPr>
        </p:nvGraphicFramePr>
        <p:xfrm>
          <a:off x="4932040" y="4232497"/>
          <a:ext cx="4032448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5220072" y="3907623"/>
            <a:ext cx="3456384" cy="4721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Гибкие навыки  современного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успешного учителя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1045" y="2760137"/>
            <a:ext cx="3785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Профессиональная диагностика</a:t>
            </a:r>
          </a:p>
          <a:p>
            <a:pPr algn="ctr"/>
            <a:r>
              <a:rPr lang="ru-RU" sz="2000" b="1" dirty="0"/>
              <a:t> «</a:t>
            </a:r>
            <a:r>
              <a:rPr lang="ru-RU" sz="2000" b="1" dirty="0" err="1"/>
              <a:t>Интенсив.ЯУчитель</a:t>
            </a:r>
            <a:r>
              <a:rPr lang="ru-RU" sz="2000" b="1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053" y="2591593"/>
            <a:ext cx="2792639" cy="39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69072393"/>
              </p:ext>
            </p:extLst>
          </p:nvPr>
        </p:nvGraphicFramePr>
        <p:xfrm>
          <a:off x="5577007" y="359127"/>
          <a:ext cx="3050114" cy="226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480" y="-1821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16632"/>
            <a:ext cx="547260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</a:rPr>
              <a:t>Проблема: </a:t>
            </a:r>
            <a:r>
              <a:rPr lang="ru-RU" sz="2000" b="1" i="1" dirty="0"/>
              <a:t>недостаточный уровень сформированности  предметной и методической компетентности педагогов и как следствие снижение образовательных результатов у учащихся. </a:t>
            </a:r>
            <a:endParaRPr lang="ru-RU" sz="2000" dirty="0"/>
          </a:p>
        </p:txBody>
      </p:sp>
      <p:pic>
        <p:nvPicPr>
          <p:cNvPr id="13314" name="Picture 2" descr="https://avatars.mds.yandex.net/get-zen_doc/1577780/pub_5de90fa23d008800ad7b8c11_5de923043639e600b1c843c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308963" cy="2276253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680" y="2800356"/>
            <a:ext cx="2088232" cy="162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5292" y="4316835"/>
            <a:ext cx="3499542" cy="253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625529"/>
            <a:ext cx="1993391" cy="22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91580" y="2299936"/>
            <a:ext cx="55446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Цель: </a:t>
            </a:r>
            <a:r>
              <a:rPr lang="ru-RU" sz="2000" b="1" i="1" dirty="0"/>
              <a:t>создание условий для повышения предметной и методической компетенции у молодых педагогов через организацию работы стажерских пар.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22473-808C-4592-A45F-16FB39A9C936}"/>
              </a:ext>
            </a:extLst>
          </p:cNvPr>
          <p:cNvSpPr txBox="1"/>
          <p:nvPr/>
        </p:nvSpPr>
        <p:spPr>
          <a:xfrm>
            <a:off x="791580" y="1898883"/>
            <a:ext cx="554461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Программа наставничества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9236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7504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3496" y="125347"/>
            <a:ext cx="50870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Апробация технологии методического сопровождения «Исследование урока (</a:t>
            </a:r>
            <a:r>
              <a:rPr lang="ru-RU" sz="2000" b="1" dirty="0" err="1">
                <a:solidFill>
                  <a:srgbClr val="FF0000"/>
                </a:solidFill>
              </a:rPr>
              <a:t>Lesson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study</a:t>
            </a:r>
            <a:r>
              <a:rPr lang="ru-RU" sz="2000" b="1" dirty="0">
                <a:solidFill>
                  <a:srgbClr val="FF0000"/>
                </a:solidFill>
              </a:rPr>
              <a:t>)»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22473-808C-4592-A45F-16FB39A9C936}"/>
              </a:ext>
            </a:extLst>
          </p:cNvPr>
          <p:cNvSpPr txBox="1"/>
          <p:nvPr/>
        </p:nvSpPr>
        <p:spPr>
          <a:xfrm>
            <a:off x="854435" y="388986"/>
            <a:ext cx="273947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2021-2022 учебный год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BAA98-D026-4A0D-B776-1E466CE21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1470"/>
            <a:ext cx="9244191" cy="47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96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0660" y="1620411"/>
            <a:ext cx="3378542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Проблема: преобразование информации из одной формы в другую (применение приема «Кластер»)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22473-808C-4592-A45F-16FB39A9C936}"/>
              </a:ext>
            </a:extLst>
          </p:cNvPr>
          <p:cNvSpPr txBox="1"/>
          <p:nvPr/>
        </p:nvSpPr>
        <p:spPr>
          <a:xfrm>
            <a:off x="780660" y="222173"/>
            <a:ext cx="330853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3 учителя русского языка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E6E52-E2CE-40AE-947D-0DAF816850E9}"/>
              </a:ext>
            </a:extLst>
          </p:cNvPr>
          <p:cNvSpPr txBox="1"/>
          <p:nvPr/>
        </p:nvSpPr>
        <p:spPr>
          <a:xfrm>
            <a:off x="780660" y="887576"/>
            <a:ext cx="330853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Классы: 5а, 5б, 6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6D7930-6E07-4EAC-9FBB-2B0531AB6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58" y="2915432"/>
            <a:ext cx="4756942" cy="26744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ABC786-52E1-484E-BDD4-FFDBF3684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65" y="99581"/>
            <a:ext cx="4756940" cy="2674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6046EE-E146-4034-ACEC-F6AB8546E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15195"/>
            <a:ext cx="4941126" cy="27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623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584" y="676993"/>
            <a:ext cx="337854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Проблема: низкая самостоятельная познавательная деятельность на уроке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22473-808C-4592-A45F-16FB39A9C936}"/>
              </a:ext>
            </a:extLst>
          </p:cNvPr>
          <p:cNvSpPr txBox="1"/>
          <p:nvPr/>
        </p:nvSpPr>
        <p:spPr>
          <a:xfrm>
            <a:off x="780659" y="222173"/>
            <a:ext cx="337854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 Кейс Исследование урока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E6E52-E2CE-40AE-947D-0DAF816850E9}"/>
              </a:ext>
            </a:extLst>
          </p:cNvPr>
          <p:cNvSpPr txBox="1"/>
          <p:nvPr/>
        </p:nvSpPr>
        <p:spPr>
          <a:xfrm>
            <a:off x="785195" y="2068316"/>
            <a:ext cx="33740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Класс: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B6B87-3484-43A9-B99E-36F67FFCE5D1}"/>
              </a:ext>
            </a:extLst>
          </p:cNvPr>
          <p:cNvSpPr txBox="1"/>
          <p:nvPr/>
        </p:nvSpPr>
        <p:spPr>
          <a:xfrm>
            <a:off x="780659" y="2562517"/>
            <a:ext cx="337854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Учитель русского языка Учитель математики  Учитель географии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62A69-1607-4566-A962-F60709EB1FD9}"/>
              </a:ext>
            </a:extLst>
          </p:cNvPr>
          <p:cNvSpPr txBox="1"/>
          <p:nvPr/>
        </p:nvSpPr>
        <p:spPr>
          <a:xfrm>
            <a:off x="762584" y="3672271"/>
            <a:ext cx="3378542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Результат: педагоги освоили прием при изучении нового материала «Учимся сообща», учащиеся научились самостоятельно работать в паре, повысилась мотивация слабоуспевающих учащихся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51F2E-0764-4239-9401-AA8933974720}"/>
              </a:ext>
            </a:extLst>
          </p:cNvPr>
          <p:cNvSpPr txBox="1"/>
          <p:nvPr/>
        </p:nvSpPr>
        <p:spPr>
          <a:xfrm>
            <a:off x="4733729" y="202002"/>
            <a:ext cx="337854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2 Кейс Исследование урока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0FB16-675D-43E0-9A1F-B55CD8A1EEE9}"/>
              </a:ext>
            </a:extLst>
          </p:cNvPr>
          <p:cNvSpPr txBox="1"/>
          <p:nvPr/>
        </p:nvSpPr>
        <p:spPr>
          <a:xfrm>
            <a:off x="4724692" y="676993"/>
            <a:ext cx="337854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Проблема: несформированность 2 группы умений читательской грамотности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E872B-669A-462F-B38C-211204F5E4A4}"/>
              </a:ext>
            </a:extLst>
          </p:cNvPr>
          <p:cNvSpPr txBox="1"/>
          <p:nvPr/>
        </p:nvSpPr>
        <p:spPr>
          <a:xfrm>
            <a:off x="4733728" y="2068316"/>
            <a:ext cx="33740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Класс: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5530E-0E54-4788-BF15-9B453395A0D9}"/>
              </a:ext>
            </a:extLst>
          </p:cNvPr>
          <p:cNvSpPr txBox="1"/>
          <p:nvPr/>
        </p:nvSpPr>
        <p:spPr>
          <a:xfrm>
            <a:off x="4733728" y="2562517"/>
            <a:ext cx="337854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Учитель русского языка Учитель истории         Учитель математики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15B71-6324-443F-B39A-3F3A7420A1B8}"/>
              </a:ext>
            </a:extLst>
          </p:cNvPr>
          <p:cNvSpPr txBox="1"/>
          <p:nvPr/>
        </p:nvSpPr>
        <p:spPr>
          <a:xfrm>
            <a:off x="4755613" y="3672270"/>
            <a:ext cx="337854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Результат: педагоги освоили прием по формированию 2 группы умений </a:t>
            </a:r>
            <a:r>
              <a:rPr lang="ru-RU" sz="2000" b="1" dirty="0" err="1">
                <a:solidFill>
                  <a:srgbClr val="002060"/>
                </a:solidFill>
              </a:rPr>
              <a:t>чит.гр</a:t>
            </a:r>
            <a:r>
              <a:rPr lang="ru-RU" sz="2000" b="1" dirty="0">
                <a:solidFill>
                  <a:srgbClr val="002060"/>
                </a:solidFill>
              </a:rPr>
              <a:t>. «Тонкие и толстые вопросы», у учащихся сформировалось умение задавать вопросы по тексту и находить нужную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21206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052735"/>
          <a:ext cx="7992888" cy="24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623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77389-52C4-45E9-80FC-8EC9DC23C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09"/>
            <a:ext cx="4288520" cy="24111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8B9EC2-F9BE-4473-86CC-C6335758A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16" y="3950076"/>
            <a:ext cx="4966204" cy="27921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2CB714-8F1E-461B-B766-47128F3A15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2" y="2753602"/>
            <a:ext cx="4109370" cy="30855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BDF2B0-5207-4F9F-80B7-B153F190D1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88" y="276250"/>
            <a:ext cx="4104964" cy="30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58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2197</TotalTime>
  <Words>564</Words>
  <Application>Microsoft Office PowerPoint</Application>
  <PresentationFormat>Экран (4:3)</PresentationFormat>
  <Paragraphs>83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217</cp:revision>
  <dcterms:created xsi:type="dcterms:W3CDTF">2018-11-04T16:19:46Z</dcterms:created>
  <dcterms:modified xsi:type="dcterms:W3CDTF">2023-02-07T03:47:14Z</dcterms:modified>
</cp:coreProperties>
</file>