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343" r:id="rId3"/>
    <p:sldId id="309" r:id="rId4"/>
    <p:sldId id="346" r:id="rId5"/>
    <p:sldId id="348" r:id="rId6"/>
    <p:sldId id="329" r:id="rId7"/>
    <p:sldId id="361" r:id="rId8"/>
    <p:sldId id="362" r:id="rId9"/>
    <p:sldId id="363" r:id="rId10"/>
    <p:sldId id="364" r:id="rId11"/>
    <p:sldId id="366" r:id="rId12"/>
    <p:sldId id="367" r:id="rId13"/>
    <p:sldId id="369" r:id="rId14"/>
    <p:sldId id="372" r:id="rId15"/>
    <p:sldId id="373" r:id="rId16"/>
    <p:sldId id="374" r:id="rId17"/>
    <p:sldId id="375" r:id="rId18"/>
    <p:sldId id="3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FF"/>
    <a:srgbClr val="FF9966"/>
    <a:srgbClr val="FF6600"/>
    <a:srgbClr val="BC8FDD"/>
    <a:srgbClr val="66FF66"/>
    <a:srgbClr val="FF6699"/>
    <a:srgbClr val="FF0066"/>
    <a:srgbClr val="24E2FC"/>
    <a:srgbClr val="800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426" y="-114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960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43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83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722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7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16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42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07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909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11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585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3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2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10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6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79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73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10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10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10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10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10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10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10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15155" y="437883"/>
            <a:ext cx="11191741" cy="223216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0099"/>
                </a:solidFill>
              </a:rPr>
              <a:t>Техника </a:t>
            </a:r>
            <a:r>
              <a:rPr lang="ru-RU" sz="4000" dirty="0">
                <a:solidFill>
                  <a:srgbClr val="000099"/>
                </a:solidFill>
              </a:rPr>
              <a:t>постановки вопросов</a:t>
            </a:r>
          </a:p>
        </p:txBody>
      </p:sp>
      <p:pic>
        <p:nvPicPr>
          <p:cNvPr id="7" name="Picture 3" descr="D:\Математика 2 класс\1. Десяток. Счёт с десятками до ста\урок учитель класс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25"/>
          <a:stretch/>
        </p:blipFill>
        <p:spPr bwMode="auto">
          <a:xfrm>
            <a:off x="3219719" y="2701913"/>
            <a:ext cx="5469352" cy="365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8875" y="2845984"/>
            <a:ext cx="1927646" cy="180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290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5"/>
          <p:cNvSpPr txBox="1">
            <a:spLocks/>
          </p:cNvSpPr>
          <p:nvPr/>
        </p:nvSpPr>
        <p:spPr>
          <a:xfrm>
            <a:off x="1013679" y="876570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Правила </a:t>
            </a:r>
            <a:r>
              <a:rPr lang="ru-RU" sz="4000" dirty="0">
                <a:solidFill>
                  <a:srgbClr val="000099"/>
                </a:solidFill>
              </a:rPr>
              <a:t>постановки вопросов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059488" y="1718879"/>
            <a:ext cx="5372101" cy="3551622"/>
            <a:chOff x="2760179" y="1304861"/>
            <a:chExt cx="6732428" cy="4500510"/>
          </a:xfrm>
        </p:grpSpPr>
        <p:pic>
          <p:nvPicPr>
            <p:cNvPr id="29" name="Picture 4" descr="http://s017.radikal.ru/i400/1110/48/89805dd764e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354" y="1304861"/>
              <a:ext cx="4478599" cy="3434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2963"/>
            <a:stretch/>
          </p:blipFill>
          <p:spPr bwMode="auto">
            <a:xfrm>
              <a:off x="2760179" y="1691395"/>
              <a:ext cx="3126350" cy="4013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8305" t="5628"/>
            <a:stretch/>
          </p:blipFill>
          <p:spPr bwMode="auto">
            <a:xfrm>
              <a:off x="7773798" y="2977284"/>
              <a:ext cx="1718809" cy="282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 descr="Картинки по запросу лист в клетку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0039" t="25344" r="15643" b="3859"/>
            <a:stretch/>
          </p:blipFill>
          <p:spPr bwMode="auto">
            <a:xfrm>
              <a:off x="4495095" y="3807365"/>
              <a:ext cx="1223876" cy="148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Картинки по запросу яблоко рисунок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442" y="4217626"/>
              <a:ext cx="428597" cy="426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Картинки по запросу вишня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075" y="4690361"/>
              <a:ext cx="487329" cy="52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авая фигурная скобка 9"/>
            <p:cNvSpPr/>
            <p:nvPr/>
          </p:nvSpPr>
          <p:spPr>
            <a:xfrm>
              <a:off x="5127405" y="4217626"/>
              <a:ext cx="142870" cy="1000469"/>
            </a:xfrm>
            <a:custGeom>
              <a:avLst/>
              <a:gdLst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7" fmla="*/ 0 w 142865"/>
                <a:gd name="connsiteY7" fmla="*/ 0 h 1000469"/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1433 w 142884"/>
                <a:gd name="connsiteY2" fmla="*/ 48833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7" fmla="*/ 0 w 142884"/>
                <a:gd name="connsiteY7" fmla="*/ 0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9053 w 142884"/>
                <a:gd name="connsiteY2" fmla="*/ 47309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1433 w 142870"/>
                <a:gd name="connsiteY2" fmla="*/ 488330 h 1000469"/>
                <a:gd name="connsiteX3" fmla="*/ 142866 w 142870"/>
                <a:gd name="connsiteY3" fmla="*/ 500235 h 1000469"/>
                <a:gd name="connsiteX4" fmla="*/ 71433 w 142870"/>
                <a:gd name="connsiteY4" fmla="*/ 51214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  <a:gd name="connsiteX7" fmla="*/ 0 w 142870"/>
                <a:gd name="connsiteY7" fmla="*/ 0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9053 w 142870"/>
                <a:gd name="connsiteY2" fmla="*/ 473090 h 1000469"/>
                <a:gd name="connsiteX3" fmla="*/ 142866 w 142870"/>
                <a:gd name="connsiteY3" fmla="*/ 500235 h 1000469"/>
                <a:gd name="connsiteX4" fmla="*/ 75243 w 142870"/>
                <a:gd name="connsiteY4" fmla="*/ 53119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0" h="1000469" stroke="0" extrusionOk="0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lnTo>
                    <a:pt x="71433" y="488330"/>
                  </a:lnTo>
                  <a:cubicBezTo>
                    <a:pt x="71433" y="494905"/>
                    <a:pt x="103415" y="500235"/>
                    <a:pt x="142866" y="500235"/>
                  </a:cubicBezTo>
                  <a:cubicBezTo>
                    <a:pt x="103415" y="500235"/>
                    <a:pt x="71433" y="505565"/>
                    <a:pt x="71433" y="51214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  <a:lnTo>
                    <a:pt x="0" y="0"/>
                  </a:lnTo>
                  <a:close/>
                </a:path>
                <a:path w="142870" h="1000469" fill="none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cubicBezTo>
                    <a:pt x="71433" y="170713"/>
                    <a:pt x="79053" y="314282"/>
                    <a:pt x="79053" y="473090"/>
                  </a:cubicBezTo>
                  <a:cubicBezTo>
                    <a:pt x="79053" y="479665"/>
                    <a:pt x="143501" y="490552"/>
                    <a:pt x="142866" y="500235"/>
                  </a:cubicBezTo>
                  <a:cubicBezTo>
                    <a:pt x="142231" y="509918"/>
                    <a:pt x="75243" y="524615"/>
                    <a:pt x="75243" y="53119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165549" y="4217626"/>
              <a:ext cx="6415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/>
                  <a:solidFill>
                    <a:schemeClr val="accent3"/>
                  </a:solidFill>
                  <a:effectLst/>
                  <a:latin typeface="Bookman Old Style" panose="02050604050505020204" pitchFamily="18" charset="0"/>
                </a:rPr>
                <a:t>?</a:t>
              </a:r>
              <a:endParaRPr lang="ru-RU" sz="5400" b="1" cap="none" spc="0" dirty="0">
                <a:ln/>
                <a:solidFill>
                  <a:schemeClr val="accent3"/>
                </a:solidFill>
                <a:effectLst/>
                <a:latin typeface="Bookman Old Style" panose="02050604050505020204" pitchFamily="18" charset="0"/>
              </a:endParaRPr>
            </a:p>
          </p:txBody>
        </p:sp>
      </p:grpSp>
      <p:sp>
        <p:nvSpPr>
          <p:cNvPr id="44" name="Заголовок 5"/>
          <p:cNvSpPr txBox="1">
            <a:spLocks/>
          </p:cNvSpPr>
          <p:nvPr/>
        </p:nvSpPr>
        <p:spPr>
          <a:xfrm>
            <a:off x="7443854" y="1499133"/>
            <a:ext cx="3300346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Правило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58256" y="2923585"/>
            <a:ext cx="56842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Уходите от </a:t>
            </a:r>
            <a:r>
              <a:rPr lang="ru-RU" sz="2400" dirty="0"/>
              <a:t>постановки </a:t>
            </a:r>
            <a:r>
              <a:rPr lang="ru-RU" sz="2400" dirty="0" smtClean="0"/>
              <a:t>вопросов типа: </a:t>
            </a:r>
            <a:r>
              <a:rPr lang="ru-RU" sz="2400" dirty="0"/>
              <a:t>«Что называется электрическим током</a:t>
            </a:r>
            <a:r>
              <a:rPr lang="ru-RU" sz="2400" dirty="0" smtClean="0"/>
              <a:t>?»</a:t>
            </a:r>
          </a:p>
          <a:p>
            <a:r>
              <a:rPr lang="ru-RU" sz="2400" dirty="0" smtClean="0"/>
              <a:t>Лучше </a:t>
            </a:r>
            <a:r>
              <a:rPr lang="ru-RU" sz="2400" dirty="0"/>
              <a:t>спросить: «Как ты понимаешь это явление – электрический ток?». </a:t>
            </a:r>
            <a:endParaRPr lang="ru-RU" sz="2400" dirty="0" smtClean="0"/>
          </a:p>
          <a:p>
            <a:r>
              <a:rPr lang="ru-RU" sz="2400" dirty="0"/>
              <a:t>У</a:t>
            </a:r>
            <a:r>
              <a:rPr lang="ru-RU" sz="2400" dirty="0" smtClean="0"/>
              <a:t>чащемуся </a:t>
            </a:r>
            <a:r>
              <a:rPr lang="ru-RU" sz="2400" dirty="0"/>
              <a:t>становится понятно, что для учителя главным является не электрический ток, а </a:t>
            </a:r>
            <a:r>
              <a:rPr lang="ru-RU" sz="2400" dirty="0" smtClean="0"/>
              <a:t>он сам, его понимание </a:t>
            </a:r>
            <a:r>
              <a:rPr lang="ru-RU" sz="2400" dirty="0"/>
              <a:t>этого явления. 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69296" y="3693204"/>
            <a:ext cx="112144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i="1" dirty="0" smtClean="0">
                <a:ln w="0"/>
                <a:latin typeface="Bookman Old Style" panose="02050604050505020204" pitchFamily="18" charset="0"/>
              </a:rPr>
              <a:t>Задача</a:t>
            </a:r>
            <a:endParaRPr lang="ru-RU" sz="2000" b="0" i="1" cap="none" spc="0" dirty="0">
              <a:ln w="0"/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95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5"/>
          <p:cNvSpPr txBox="1">
            <a:spLocks/>
          </p:cNvSpPr>
          <p:nvPr/>
        </p:nvSpPr>
        <p:spPr>
          <a:xfrm>
            <a:off x="1013679" y="876570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Правила </a:t>
            </a:r>
            <a:r>
              <a:rPr lang="ru-RU" sz="4000" dirty="0">
                <a:solidFill>
                  <a:srgbClr val="000099"/>
                </a:solidFill>
              </a:rPr>
              <a:t>постановки вопросов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059488" y="1718879"/>
            <a:ext cx="5372101" cy="3551622"/>
            <a:chOff x="2760179" y="1304861"/>
            <a:chExt cx="6732428" cy="4500510"/>
          </a:xfrm>
        </p:grpSpPr>
        <p:pic>
          <p:nvPicPr>
            <p:cNvPr id="29" name="Picture 4" descr="http://s017.radikal.ru/i400/1110/48/89805dd764e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354" y="1304861"/>
              <a:ext cx="4478599" cy="3434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2963"/>
            <a:stretch/>
          </p:blipFill>
          <p:spPr bwMode="auto">
            <a:xfrm>
              <a:off x="2760179" y="1691395"/>
              <a:ext cx="3126350" cy="4013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8305" t="5628"/>
            <a:stretch/>
          </p:blipFill>
          <p:spPr bwMode="auto">
            <a:xfrm>
              <a:off x="7773798" y="2977284"/>
              <a:ext cx="1718809" cy="282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 descr="Картинки по запросу лист в клетку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0039" t="25344" r="15643" b="3859"/>
            <a:stretch/>
          </p:blipFill>
          <p:spPr bwMode="auto">
            <a:xfrm>
              <a:off x="4495095" y="3807365"/>
              <a:ext cx="1223876" cy="148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Картинки по запросу яблоко рисунок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442" y="4217626"/>
              <a:ext cx="428597" cy="426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Картинки по запросу вишня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075" y="4690361"/>
              <a:ext cx="487329" cy="52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авая фигурная скобка 9"/>
            <p:cNvSpPr/>
            <p:nvPr/>
          </p:nvSpPr>
          <p:spPr>
            <a:xfrm>
              <a:off x="5127405" y="4217626"/>
              <a:ext cx="142870" cy="1000469"/>
            </a:xfrm>
            <a:custGeom>
              <a:avLst/>
              <a:gdLst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7" fmla="*/ 0 w 142865"/>
                <a:gd name="connsiteY7" fmla="*/ 0 h 1000469"/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1433 w 142884"/>
                <a:gd name="connsiteY2" fmla="*/ 48833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7" fmla="*/ 0 w 142884"/>
                <a:gd name="connsiteY7" fmla="*/ 0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9053 w 142884"/>
                <a:gd name="connsiteY2" fmla="*/ 47309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1433 w 142870"/>
                <a:gd name="connsiteY2" fmla="*/ 488330 h 1000469"/>
                <a:gd name="connsiteX3" fmla="*/ 142866 w 142870"/>
                <a:gd name="connsiteY3" fmla="*/ 500235 h 1000469"/>
                <a:gd name="connsiteX4" fmla="*/ 71433 w 142870"/>
                <a:gd name="connsiteY4" fmla="*/ 51214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  <a:gd name="connsiteX7" fmla="*/ 0 w 142870"/>
                <a:gd name="connsiteY7" fmla="*/ 0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9053 w 142870"/>
                <a:gd name="connsiteY2" fmla="*/ 473090 h 1000469"/>
                <a:gd name="connsiteX3" fmla="*/ 142866 w 142870"/>
                <a:gd name="connsiteY3" fmla="*/ 500235 h 1000469"/>
                <a:gd name="connsiteX4" fmla="*/ 75243 w 142870"/>
                <a:gd name="connsiteY4" fmla="*/ 53119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0" h="1000469" stroke="0" extrusionOk="0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lnTo>
                    <a:pt x="71433" y="488330"/>
                  </a:lnTo>
                  <a:cubicBezTo>
                    <a:pt x="71433" y="494905"/>
                    <a:pt x="103415" y="500235"/>
                    <a:pt x="142866" y="500235"/>
                  </a:cubicBezTo>
                  <a:cubicBezTo>
                    <a:pt x="103415" y="500235"/>
                    <a:pt x="71433" y="505565"/>
                    <a:pt x="71433" y="51214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  <a:lnTo>
                    <a:pt x="0" y="0"/>
                  </a:lnTo>
                  <a:close/>
                </a:path>
                <a:path w="142870" h="1000469" fill="none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cubicBezTo>
                    <a:pt x="71433" y="170713"/>
                    <a:pt x="79053" y="314282"/>
                    <a:pt x="79053" y="473090"/>
                  </a:cubicBezTo>
                  <a:cubicBezTo>
                    <a:pt x="79053" y="479665"/>
                    <a:pt x="143501" y="490552"/>
                    <a:pt x="142866" y="500235"/>
                  </a:cubicBezTo>
                  <a:cubicBezTo>
                    <a:pt x="142231" y="509918"/>
                    <a:pt x="75243" y="524615"/>
                    <a:pt x="75243" y="53119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165549" y="4217626"/>
              <a:ext cx="6415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/>
                  <a:solidFill>
                    <a:schemeClr val="accent3"/>
                  </a:solidFill>
                  <a:effectLst/>
                  <a:latin typeface="Bookman Old Style" panose="02050604050505020204" pitchFamily="18" charset="0"/>
                </a:rPr>
                <a:t>?</a:t>
              </a:r>
              <a:endParaRPr lang="ru-RU" sz="5400" b="1" cap="none" spc="0" dirty="0">
                <a:ln/>
                <a:solidFill>
                  <a:schemeClr val="accent3"/>
                </a:solidFill>
                <a:effectLst/>
                <a:latin typeface="Bookman Old Style" panose="02050604050505020204" pitchFamily="18" charset="0"/>
              </a:endParaRPr>
            </a:p>
          </p:txBody>
        </p:sp>
      </p:grpSp>
      <p:sp>
        <p:nvSpPr>
          <p:cNvPr id="44" name="Заголовок 5"/>
          <p:cNvSpPr txBox="1">
            <a:spLocks/>
          </p:cNvSpPr>
          <p:nvPr/>
        </p:nvSpPr>
        <p:spPr>
          <a:xfrm>
            <a:off x="7443854" y="1499133"/>
            <a:ext cx="3300346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Правило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5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58256" y="2923585"/>
            <a:ext cx="56842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Предлагайте </a:t>
            </a:r>
            <a:r>
              <a:rPr lang="ru-RU" sz="2400" dirty="0" smtClean="0"/>
              <a:t>детям </a:t>
            </a:r>
            <a:r>
              <a:rPr lang="ru-RU" sz="2400" dirty="0"/>
              <a:t>отвечать на вопросы в парах, что позволяет стимулировать познавательную активность учащихся, развивать их коммуникативные способности.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69296" y="3693204"/>
            <a:ext cx="112144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i="1" dirty="0" smtClean="0">
                <a:ln w="0"/>
                <a:latin typeface="Bookman Old Style" panose="02050604050505020204" pitchFamily="18" charset="0"/>
              </a:rPr>
              <a:t>Задача</a:t>
            </a:r>
            <a:endParaRPr lang="ru-RU" sz="2000" b="0" i="1" cap="none" spc="0" dirty="0">
              <a:ln w="0"/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22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5"/>
          <p:cNvSpPr txBox="1">
            <a:spLocks/>
          </p:cNvSpPr>
          <p:nvPr/>
        </p:nvSpPr>
        <p:spPr>
          <a:xfrm>
            <a:off x="1013679" y="876570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Правила </a:t>
            </a:r>
            <a:r>
              <a:rPr lang="ru-RU" sz="4000" dirty="0">
                <a:solidFill>
                  <a:srgbClr val="000099"/>
                </a:solidFill>
              </a:rPr>
              <a:t>постановки вопросов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059488" y="1718879"/>
            <a:ext cx="5372101" cy="3551622"/>
            <a:chOff x="2760179" y="1304861"/>
            <a:chExt cx="6732428" cy="4500510"/>
          </a:xfrm>
        </p:grpSpPr>
        <p:pic>
          <p:nvPicPr>
            <p:cNvPr id="29" name="Picture 4" descr="http://s017.radikal.ru/i400/1110/48/89805dd764e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354" y="1304861"/>
              <a:ext cx="4478599" cy="3434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2963"/>
            <a:stretch/>
          </p:blipFill>
          <p:spPr bwMode="auto">
            <a:xfrm>
              <a:off x="2760179" y="1691395"/>
              <a:ext cx="3126350" cy="4013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8305" t="5628"/>
            <a:stretch/>
          </p:blipFill>
          <p:spPr bwMode="auto">
            <a:xfrm>
              <a:off x="7773798" y="2977284"/>
              <a:ext cx="1718809" cy="282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 descr="Картинки по запросу лист в клетку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0039" t="25344" r="15643" b="3859"/>
            <a:stretch/>
          </p:blipFill>
          <p:spPr bwMode="auto">
            <a:xfrm>
              <a:off x="4495095" y="3807365"/>
              <a:ext cx="1223876" cy="148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Картинки по запросу яблоко рисунок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442" y="4217626"/>
              <a:ext cx="428597" cy="426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Картинки по запросу вишня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075" y="4690361"/>
              <a:ext cx="487329" cy="52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авая фигурная скобка 9"/>
            <p:cNvSpPr/>
            <p:nvPr/>
          </p:nvSpPr>
          <p:spPr>
            <a:xfrm>
              <a:off x="5127405" y="4217626"/>
              <a:ext cx="142870" cy="1000469"/>
            </a:xfrm>
            <a:custGeom>
              <a:avLst/>
              <a:gdLst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7" fmla="*/ 0 w 142865"/>
                <a:gd name="connsiteY7" fmla="*/ 0 h 1000469"/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1433 w 142884"/>
                <a:gd name="connsiteY2" fmla="*/ 48833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7" fmla="*/ 0 w 142884"/>
                <a:gd name="connsiteY7" fmla="*/ 0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9053 w 142884"/>
                <a:gd name="connsiteY2" fmla="*/ 47309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1433 w 142870"/>
                <a:gd name="connsiteY2" fmla="*/ 488330 h 1000469"/>
                <a:gd name="connsiteX3" fmla="*/ 142866 w 142870"/>
                <a:gd name="connsiteY3" fmla="*/ 500235 h 1000469"/>
                <a:gd name="connsiteX4" fmla="*/ 71433 w 142870"/>
                <a:gd name="connsiteY4" fmla="*/ 51214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  <a:gd name="connsiteX7" fmla="*/ 0 w 142870"/>
                <a:gd name="connsiteY7" fmla="*/ 0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9053 w 142870"/>
                <a:gd name="connsiteY2" fmla="*/ 473090 h 1000469"/>
                <a:gd name="connsiteX3" fmla="*/ 142866 w 142870"/>
                <a:gd name="connsiteY3" fmla="*/ 500235 h 1000469"/>
                <a:gd name="connsiteX4" fmla="*/ 75243 w 142870"/>
                <a:gd name="connsiteY4" fmla="*/ 53119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0" h="1000469" stroke="0" extrusionOk="0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lnTo>
                    <a:pt x="71433" y="488330"/>
                  </a:lnTo>
                  <a:cubicBezTo>
                    <a:pt x="71433" y="494905"/>
                    <a:pt x="103415" y="500235"/>
                    <a:pt x="142866" y="500235"/>
                  </a:cubicBezTo>
                  <a:cubicBezTo>
                    <a:pt x="103415" y="500235"/>
                    <a:pt x="71433" y="505565"/>
                    <a:pt x="71433" y="51214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  <a:lnTo>
                    <a:pt x="0" y="0"/>
                  </a:lnTo>
                  <a:close/>
                </a:path>
                <a:path w="142870" h="1000469" fill="none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cubicBezTo>
                    <a:pt x="71433" y="170713"/>
                    <a:pt x="79053" y="314282"/>
                    <a:pt x="79053" y="473090"/>
                  </a:cubicBezTo>
                  <a:cubicBezTo>
                    <a:pt x="79053" y="479665"/>
                    <a:pt x="143501" y="490552"/>
                    <a:pt x="142866" y="500235"/>
                  </a:cubicBezTo>
                  <a:cubicBezTo>
                    <a:pt x="142231" y="509918"/>
                    <a:pt x="75243" y="524615"/>
                    <a:pt x="75243" y="53119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165549" y="4217626"/>
              <a:ext cx="6415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/>
                  <a:solidFill>
                    <a:schemeClr val="accent3"/>
                  </a:solidFill>
                  <a:effectLst/>
                  <a:latin typeface="Bookman Old Style" panose="02050604050505020204" pitchFamily="18" charset="0"/>
                </a:rPr>
                <a:t>?</a:t>
              </a:r>
              <a:endParaRPr lang="ru-RU" sz="5400" b="1" cap="none" spc="0" dirty="0">
                <a:ln/>
                <a:solidFill>
                  <a:schemeClr val="accent3"/>
                </a:solidFill>
                <a:effectLst/>
                <a:latin typeface="Bookman Old Style" panose="02050604050505020204" pitchFamily="18" charset="0"/>
              </a:endParaRPr>
            </a:p>
          </p:txBody>
        </p:sp>
      </p:grpSp>
      <p:sp>
        <p:nvSpPr>
          <p:cNvPr id="44" name="Заголовок 5"/>
          <p:cNvSpPr txBox="1">
            <a:spLocks/>
          </p:cNvSpPr>
          <p:nvPr/>
        </p:nvSpPr>
        <p:spPr>
          <a:xfrm>
            <a:off x="7443854" y="1499133"/>
            <a:ext cx="3300346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Правило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58256" y="2923585"/>
            <a:ext cx="56842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 ребят должно быть время на обдумывание вопроса, что позволит прийти к верному ответу либо к интересной версии ответа.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69296" y="3693204"/>
            <a:ext cx="112144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i="1" dirty="0" smtClean="0">
                <a:ln w="0"/>
                <a:latin typeface="Bookman Old Style" panose="02050604050505020204" pitchFamily="18" charset="0"/>
              </a:rPr>
              <a:t>Задача</a:t>
            </a:r>
            <a:endParaRPr lang="ru-RU" sz="2000" b="0" i="1" cap="none" spc="0" dirty="0">
              <a:ln w="0"/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64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5"/>
          <p:cNvSpPr txBox="1">
            <a:spLocks/>
          </p:cNvSpPr>
          <p:nvPr/>
        </p:nvSpPr>
        <p:spPr>
          <a:xfrm>
            <a:off x="1013679" y="876570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Правила </a:t>
            </a:r>
            <a:r>
              <a:rPr lang="ru-RU" sz="4000" dirty="0">
                <a:solidFill>
                  <a:srgbClr val="000099"/>
                </a:solidFill>
              </a:rPr>
              <a:t>постановки вопросов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059488" y="1718879"/>
            <a:ext cx="5372101" cy="3551622"/>
            <a:chOff x="2760179" y="1304861"/>
            <a:chExt cx="6732428" cy="4500510"/>
          </a:xfrm>
        </p:grpSpPr>
        <p:pic>
          <p:nvPicPr>
            <p:cNvPr id="29" name="Picture 4" descr="http://s017.radikal.ru/i400/1110/48/89805dd764e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354" y="1304861"/>
              <a:ext cx="4478599" cy="3434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2963"/>
            <a:stretch/>
          </p:blipFill>
          <p:spPr bwMode="auto">
            <a:xfrm>
              <a:off x="2760179" y="1691395"/>
              <a:ext cx="3126350" cy="4013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8305" t="5628"/>
            <a:stretch/>
          </p:blipFill>
          <p:spPr bwMode="auto">
            <a:xfrm>
              <a:off x="7773798" y="2977284"/>
              <a:ext cx="1718809" cy="282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 descr="Картинки по запросу лист в клетку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0039" t="25344" r="15643" b="3859"/>
            <a:stretch/>
          </p:blipFill>
          <p:spPr bwMode="auto">
            <a:xfrm>
              <a:off x="4495095" y="3807365"/>
              <a:ext cx="1223876" cy="148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Картинки по запросу яблоко рисунок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442" y="4217626"/>
              <a:ext cx="428597" cy="426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Картинки по запросу вишня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075" y="4690361"/>
              <a:ext cx="487329" cy="52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авая фигурная скобка 9"/>
            <p:cNvSpPr/>
            <p:nvPr/>
          </p:nvSpPr>
          <p:spPr>
            <a:xfrm>
              <a:off x="5127405" y="4217626"/>
              <a:ext cx="142870" cy="1000469"/>
            </a:xfrm>
            <a:custGeom>
              <a:avLst/>
              <a:gdLst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7" fmla="*/ 0 w 142865"/>
                <a:gd name="connsiteY7" fmla="*/ 0 h 1000469"/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1433 w 142884"/>
                <a:gd name="connsiteY2" fmla="*/ 48833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7" fmla="*/ 0 w 142884"/>
                <a:gd name="connsiteY7" fmla="*/ 0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9053 w 142884"/>
                <a:gd name="connsiteY2" fmla="*/ 47309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1433 w 142870"/>
                <a:gd name="connsiteY2" fmla="*/ 488330 h 1000469"/>
                <a:gd name="connsiteX3" fmla="*/ 142866 w 142870"/>
                <a:gd name="connsiteY3" fmla="*/ 500235 h 1000469"/>
                <a:gd name="connsiteX4" fmla="*/ 71433 w 142870"/>
                <a:gd name="connsiteY4" fmla="*/ 51214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  <a:gd name="connsiteX7" fmla="*/ 0 w 142870"/>
                <a:gd name="connsiteY7" fmla="*/ 0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9053 w 142870"/>
                <a:gd name="connsiteY2" fmla="*/ 473090 h 1000469"/>
                <a:gd name="connsiteX3" fmla="*/ 142866 w 142870"/>
                <a:gd name="connsiteY3" fmla="*/ 500235 h 1000469"/>
                <a:gd name="connsiteX4" fmla="*/ 75243 w 142870"/>
                <a:gd name="connsiteY4" fmla="*/ 53119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0" h="1000469" stroke="0" extrusionOk="0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lnTo>
                    <a:pt x="71433" y="488330"/>
                  </a:lnTo>
                  <a:cubicBezTo>
                    <a:pt x="71433" y="494905"/>
                    <a:pt x="103415" y="500235"/>
                    <a:pt x="142866" y="500235"/>
                  </a:cubicBezTo>
                  <a:cubicBezTo>
                    <a:pt x="103415" y="500235"/>
                    <a:pt x="71433" y="505565"/>
                    <a:pt x="71433" y="51214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  <a:lnTo>
                    <a:pt x="0" y="0"/>
                  </a:lnTo>
                  <a:close/>
                </a:path>
                <a:path w="142870" h="1000469" fill="none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cubicBezTo>
                    <a:pt x="71433" y="170713"/>
                    <a:pt x="79053" y="314282"/>
                    <a:pt x="79053" y="473090"/>
                  </a:cubicBezTo>
                  <a:cubicBezTo>
                    <a:pt x="79053" y="479665"/>
                    <a:pt x="143501" y="490552"/>
                    <a:pt x="142866" y="500235"/>
                  </a:cubicBezTo>
                  <a:cubicBezTo>
                    <a:pt x="142231" y="509918"/>
                    <a:pt x="75243" y="524615"/>
                    <a:pt x="75243" y="53119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165549" y="4217626"/>
              <a:ext cx="6415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/>
                  <a:solidFill>
                    <a:schemeClr val="accent3"/>
                  </a:solidFill>
                  <a:effectLst/>
                  <a:latin typeface="Bookman Old Style" panose="02050604050505020204" pitchFamily="18" charset="0"/>
                </a:rPr>
                <a:t>?</a:t>
              </a:r>
              <a:endParaRPr lang="ru-RU" sz="5400" b="1" cap="none" spc="0" dirty="0">
                <a:ln/>
                <a:solidFill>
                  <a:schemeClr val="accent3"/>
                </a:solidFill>
                <a:effectLst/>
                <a:latin typeface="Bookman Old Style" panose="02050604050505020204" pitchFamily="18" charset="0"/>
              </a:endParaRPr>
            </a:p>
          </p:txBody>
        </p:sp>
      </p:grpSp>
      <p:sp>
        <p:nvSpPr>
          <p:cNvPr id="44" name="Заголовок 5"/>
          <p:cNvSpPr txBox="1">
            <a:spLocks/>
          </p:cNvSpPr>
          <p:nvPr/>
        </p:nvSpPr>
        <p:spPr>
          <a:xfrm>
            <a:off x="7443854" y="1499133"/>
            <a:ext cx="3300346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Правило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7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58256" y="2923585"/>
            <a:ext cx="56842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Корректно реагируйте на ответы детей, даже если они ошибочны. </a:t>
            </a:r>
            <a:endParaRPr lang="ru-RU" sz="2400" dirty="0" smtClean="0"/>
          </a:p>
          <a:p>
            <a:r>
              <a:rPr lang="ru-RU" sz="2400" dirty="0" smtClean="0"/>
              <a:t>Ситуацию</a:t>
            </a:r>
            <a:r>
              <a:rPr lang="ru-RU" sz="2400" dirty="0"/>
              <a:t>, когда учащийся не может ответить на вопрос, педагогу следует считать нормальной. </a:t>
            </a:r>
            <a:endParaRPr lang="ru-RU" sz="2400" dirty="0" smtClean="0"/>
          </a:p>
          <a:p>
            <a:r>
              <a:rPr lang="ru-RU" sz="2400" dirty="0" smtClean="0"/>
              <a:t>Факт </a:t>
            </a:r>
            <a:r>
              <a:rPr lang="ru-RU" sz="2400" dirty="0"/>
              <a:t>затруднения следует воспринимать как обычный: мы все постоянно сталкиваемся с затруднениями, но для того и учимся, чтобы их преодолевать.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69296" y="3693204"/>
            <a:ext cx="112144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i="1" dirty="0" smtClean="0">
                <a:ln w="0"/>
                <a:latin typeface="Bookman Old Style" panose="02050604050505020204" pitchFamily="18" charset="0"/>
              </a:rPr>
              <a:t>Задача</a:t>
            </a:r>
            <a:endParaRPr lang="ru-RU" sz="2000" b="0" i="1" cap="none" spc="0" dirty="0">
              <a:ln w="0"/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3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Методы развития умений </a:t>
            </a:r>
          </a:p>
          <a:p>
            <a:r>
              <a:rPr lang="ru-RU" sz="4000" dirty="0" smtClean="0">
                <a:solidFill>
                  <a:srgbClr val="000099"/>
                </a:solidFill>
              </a:rPr>
              <a:t>формулировать вопросы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7" name="Куб 6"/>
          <p:cNvSpPr/>
          <p:nvPr/>
        </p:nvSpPr>
        <p:spPr>
          <a:xfrm rot="18195350" flipH="1">
            <a:off x="5652044" y="2809308"/>
            <a:ext cx="1205899" cy="123906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17656" y="2755375"/>
            <a:ext cx="10659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rPr>
              <a:t>?</a:t>
            </a:r>
            <a:endParaRPr lang="ru-RU" sz="7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ookman Old Style" panose="02050604050505020204" pitchFamily="18" charset="0"/>
            </a:endParaRPr>
          </a:p>
        </p:txBody>
      </p:sp>
      <p:sp useBgFill="1">
        <p:nvSpPr>
          <p:cNvPr id="4" name="Скругленный прямоугольник 3"/>
          <p:cNvSpPr/>
          <p:nvPr/>
        </p:nvSpPr>
        <p:spPr>
          <a:xfrm>
            <a:off x="1574521" y="2844108"/>
            <a:ext cx="3096000" cy="6731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вопросительные слова</a:t>
            </a:r>
            <a:endParaRPr lang="ru-RU" sz="2400" dirty="0">
              <a:solidFill>
                <a:schemeClr val="tx1"/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2452499" y="4272783"/>
            <a:ext cx="3168000" cy="6731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«толстый» и «</a:t>
            </a:r>
            <a:r>
              <a:rPr lang="ru-RU" sz="2400" smtClean="0">
                <a:solidFill>
                  <a:schemeClr val="tx1"/>
                </a:solidFill>
              </a:rPr>
              <a:t>тонкий» вопросы</a:t>
            </a:r>
            <a:endParaRPr lang="ru-RU" sz="2400" dirty="0">
              <a:solidFill>
                <a:schemeClr val="tx1"/>
              </a:solidFill>
            </a:endParaRPr>
          </a:p>
        </p:txBody>
      </p:sp>
      <p:sp useBgFill="1">
        <p:nvSpPr>
          <p:cNvPr id="14" name="Скругленный прямоугольник 13"/>
          <p:cNvSpPr/>
          <p:nvPr/>
        </p:nvSpPr>
        <p:spPr>
          <a:xfrm flipH="1">
            <a:off x="7743878" y="2844108"/>
            <a:ext cx="3096000" cy="6731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6</a:t>
            </a:r>
            <a:r>
              <a:rPr lang="en-US" sz="2400" dirty="0" smtClean="0">
                <a:solidFill>
                  <a:schemeClr val="tx1"/>
                </a:solidFill>
              </a:rPr>
              <a:t> W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 useBgFill="1">
        <p:nvSpPr>
          <p:cNvPr id="15" name="Скругленный прямоугольник 14"/>
          <p:cNvSpPr/>
          <p:nvPr/>
        </p:nvSpPr>
        <p:spPr>
          <a:xfrm flipH="1">
            <a:off x="7103710" y="4272783"/>
            <a:ext cx="3168000" cy="6731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ромашка вопросов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81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5"/>
          <p:cNvSpPr txBox="1">
            <a:spLocks/>
          </p:cNvSpPr>
          <p:nvPr/>
        </p:nvSpPr>
        <p:spPr>
          <a:xfrm>
            <a:off x="615184" y="965189"/>
            <a:ext cx="5529878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Приём</a:t>
            </a:r>
          </a:p>
          <a:p>
            <a:r>
              <a:rPr lang="ru-RU" sz="4000" dirty="0" smtClean="0">
                <a:solidFill>
                  <a:srgbClr val="000099"/>
                </a:solidFill>
              </a:rPr>
              <a:t>«толстый» и «тонкий» вопросы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0793" y="3038688"/>
            <a:ext cx="56842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«Тонкие» вопросы </a:t>
            </a:r>
            <a:r>
              <a:rPr lang="ru-RU" sz="2400" dirty="0" smtClean="0"/>
              <a:t>- короткий ответ.</a:t>
            </a:r>
          </a:p>
          <a:p>
            <a:r>
              <a:rPr lang="ru-RU" sz="2400" dirty="0" smtClean="0"/>
              <a:t>«</a:t>
            </a:r>
            <a:r>
              <a:rPr lang="ru-RU" sz="2400" dirty="0"/>
              <a:t>Толстые» вопросы </a:t>
            </a:r>
            <a:r>
              <a:rPr lang="ru-RU" sz="2400" dirty="0" smtClean="0"/>
              <a:t>– обстоятельные ответы.</a:t>
            </a:r>
          </a:p>
          <a:p>
            <a:r>
              <a:rPr lang="ru-RU" sz="2400" dirty="0" smtClean="0"/>
              <a:t>Использование: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400" dirty="0"/>
              <a:t>организация </a:t>
            </a:r>
            <a:r>
              <a:rPr lang="ru-RU" sz="2400" dirty="0" err="1" smtClean="0"/>
              <a:t>взаимоопроса</a:t>
            </a:r>
            <a:r>
              <a:rPr lang="ru-RU" sz="2400" dirty="0" smtClean="0"/>
              <a:t>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начало </a:t>
            </a:r>
            <a:r>
              <a:rPr lang="ru-RU" sz="2400" dirty="0"/>
              <a:t>беседы по изучаемой </a:t>
            </a:r>
            <a:r>
              <a:rPr lang="ru-RU" sz="2400" dirty="0" smtClean="0"/>
              <a:t>теме;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определения </a:t>
            </a:r>
            <a:r>
              <a:rPr lang="ru-RU" sz="2400" dirty="0"/>
              <a:t>вопросов, оставшихся без ответа после изучения темы. </a:t>
            </a:r>
          </a:p>
        </p:txBody>
      </p:sp>
      <p:pic>
        <p:nvPicPr>
          <p:cNvPr id="16" name="Picture 4" descr="http://s017.radikal.ru/i400/1110/48/89805dd764e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5063" y="875764"/>
            <a:ext cx="5286526" cy="400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7786415"/>
              </p:ext>
            </p:extLst>
          </p:nvPr>
        </p:nvGraphicFramePr>
        <p:xfrm>
          <a:off x="6465002" y="1437890"/>
          <a:ext cx="4636586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208"/>
                <a:gridCol w="25633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Тонкие вопросы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Толстые вопросы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Кто?</a:t>
                      </a:r>
                    </a:p>
                    <a:p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Где?</a:t>
                      </a:r>
                    </a:p>
                    <a:p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Когда?</a:t>
                      </a:r>
                    </a:p>
                    <a:p>
                      <a:endParaRPr lang="ru-RU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Объясните, почему…?</a:t>
                      </a:r>
                      <a:b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</a:br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В чём различие…?</a:t>
                      </a:r>
                      <a:b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</a:br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Как</a:t>
                      </a:r>
                      <a:r>
                        <a:rPr lang="ru-RU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вы считаете?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27876" y="3180281"/>
            <a:ext cx="1867792" cy="284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146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9411" y="500946"/>
            <a:ext cx="9735035" cy="5875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26565" y="365238"/>
            <a:ext cx="2821056" cy="2919383"/>
          </a:xfrm>
          <a:prstGeom prst="rect">
            <a:avLst/>
          </a:prstGeom>
        </p:spPr>
      </p:pic>
      <p:pic>
        <p:nvPicPr>
          <p:cNvPr id="5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0471" y="522873"/>
            <a:ext cx="8944477" cy="2460959"/>
          </a:xfrm>
          <a:prstGeom prst="rect">
            <a:avLst/>
          </a:prstGeom>
        </p:spPr>
      </p:pic>
      <p:pic>
        <p:nvPicPr>
          <p:cNvPr id="7" name="Объект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4141" y="3014831"/>
            <a:ext cx="11122585" cy="33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7401" y="772836"/>
            <a:ext cx="8923504" cy="697350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780" y="1488396"/>
            <a:ext cx="11105647" cy="4515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342687" y="1215258"/>
            <a:ext cx="6732428" cy="4500510"/>
            <a:chOff x="2760179" y="1304861"/>
            <a:chExt cx="6732428" cy="4500510"/>
          </a:xfrm>
        </p:grpSpPr>
        <p:pic>
          <p:nvPicPr>
            <p:cNvPr id="4100" name="Picture 4" descr="http://s017.radikal.ru/i400/1110/48/89805dd764e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354" y="1304861"/>
              <a:ext cx="4478599" cy="3434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Куб 17"/>
            <p:cNvSpPr/>
            <p:nvPr/>
          </p:nvSpPr>
          <p:spPr>
            <a:xfrm rot="235563">
              <a:off x="5746800" y="3059629"/>
              <a:ext cx="856112" cy="842242"/>
            </a:xfrm>
            <a:prstGeom prst="cub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" name="Picture 1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2963"/>
            <a:stretch/>
          </p:blipFill>
          <p:spPr bwMode="auto">
            <a:xfrm>
              <a:off x="2760179" y="1691395"/>
              <a:ext cx="3126350" cy="4013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8305" t="5628"/>
            <a:stretch/>
          </p:blipFill>
          <p:spPr bwMode="auto">
            <a:xfrm>
              <a:off x="7773798" y="2977284"/>
              <a:ext cx="1718809" cy="282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Картинки по запросу лист в клетку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0039" t="25344" r="15643" b="3859"/>
            <a:stretch/>
          </p:blipFill>
          <p:spPr bwMode="auto">
            <a:xfrm>
              <a:off x="4495095" y="3807365"/>
              <a:ext cx="1223876" cy="148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4462125" y="3807365"/>
              <a:ext cx="1289815" cy="46173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000" i="1" dirty="0" smtClean="0">
                  <a:ln w="0"/>
                  <a:latin typeface="Bookman Old Style" panose="02050604050505020204" pitchFamily="18" charset="0"/>
                </a:rPr>
                <a:t>Задача</a:t>
              </a:r>
              <a:endParaRPr lang="ru-RU" sz="2000" b="0" i="1" cap="none" spc="0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pic>
          <p:nvPicPr>
            <p:cNvPr id="4102" name="Picture 6" descr="Картинки по запросу яблоко рисунок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442" y="4217626"/>
              <a:ext cx="428597" cy="426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Картинки по запросу вишня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075" y="4690361"/>
              <a:ext cx="487329" cy="52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авая фигурная скобка 9"/>
            <p:cNvSpPr/>
            <p:nvPr/>
          </p:nvSpPr>
          <p:spPr>
            <a:xfrm>
              <a:off x="5127405" y="4217626"/>
              <a:ext cx="142870" cy="1000469"/>
            </a:xfrm>
            <a:custGeom>
              <a:avLst/>
              <a:gdLst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7" fmla="*/ 0 w 142865"/>
                <a:gd name="connsiteY7" fmla="*/ 0 h 1000469"/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1433 w 142884"/>
                <a:gd name="connsiteY2" fmla="*/ 48833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7" fmla="*/ 0 w 142884"/>
                <a:gd name="connsiteY7" fmla="*/ 0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9053 w 142884"/>
                <a:gd name="connsiteY2" fmla="*/ 47309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1433 w 142870"/>
                <a:gd name="connsiteY2" fmla="*/ 488330 h 1000469"/>
                <a:gd name="connsiteX3" fmla="*/ 142866 w 142870"/>
                <a:gd name="connsiteY3" fmla="*/ 500235 h 1000469"/>
                <a:gd name="connsiteX4" fmla="*/ 71433 w 142870"/>
                <a:gd name="connsiteY4" fmla="*/ 51214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  <a:gd name="connsiteX7" fmla="*/ 0 w 142870"/>
                <a:gd name="connsiteY7" fmla="*/ 0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9053 w 142870"/>
                <a:gd name="connsiteY2" fmla="*/ 473090 h 1000469"/>
                <a:gd name="connsiteX3" fmla="*/ 142866 w 142870"/>
                <a:gd name="connsiteY3" fmla="*/ 500235 h 1000469"/>
                <a:gd name="connsiteX4" fmla="*/ 75243 w 142870"/>
                <a:gd name="connsiteY4" fmla="*/ 53119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0" h="1000469" stroke="0" extrusionOk="0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lnTo>
                    <a:pt x="71433" y="488330"/>
                  </a:lnTo>
                  <a:cubicBezTo>
                    <a:pt x="71433" y="494905"/>
                    <a:pt x="103415" y="500235"/>
                    <a:pt x="142866" y="500235"/>
                  </a:cubicBezTo>
                  <a:cubicBezTo>
                    <a:pt x="103415" y="500235"/>
                    <a:pt x="71433" y="505565"/>
                    <a:pt x="71433" y="51214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  <a:lnTo>
                    <a:pt x="0" y="0"/>
                  </a:lnTo>
                  <a:close/>
                </a:path>
                <a:path w="142870" h="1000469" fill="none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cubicBezTo>
                    <a:pt x="71433" y="170713"/>
                    <a:pt x="79053" y="314282"/>
                    <a:pt x="79053" y="473090"/>
                  </a:cubicBezTo>
                  <a:cubicBezTo>
                    <a:pt x="79053" y="479665"/>
                    <a:pt x="143501" y="490552"/>
                    <a:pt x="142866" y="500235"/>
                  </a:cubicBezTo>
                  <a:cubicBezTo>
                    <a:pt x="142231" y="509918"/>
                    <a:pt x="75243" y="524615"/>
                    <a:pt x="75243" y="53119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165549" y="4217626"/>
              <a:ext cx="6415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/>
                  <a:solidFill>
                    <a:schemeClr val="accent3"/>
                  </a:solidFill>
                  <a:effectLst/>
                  <a:latin typeface="Bookman Old Style" panose="02050604050505020204" pitchFamily="18" charset="0"/>
                </a:rPr>
                <a:t>?</a:t>
              </a:r>
              <a:endParaRPr lang="ru-RU" sz="5400" b="1" cap="none" spc="0" dirty="0">
                <a:ln/>
                <a:solidFill>
                  <a:schemeClr val="accent3"/>
                </a:solidFill>
                <a:effectLst/>
                <a:latin typeface="Bookman Old Style" panose="02050604050505020204" pitchFamily="18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8" cstate="print"/>
            <a:srcRect b="42448"/>
            <a:stretch/>
          </p:blipFill>
          <p:spPr>
            <a:xfrm rot="20969693">
              <a:off x="6311286" y="2830549"/>
              <a:ext cx="1961661" cy="1433726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9" cstate="print"/>
            <a:srcRect b="38005"/>
            <a:stretch/>
          </p:blipFill>
          <p:spPr>
            <a:xfrm rot="20991094">
              <a:off x="5658940" y="2118985"/>
              <a:ext cx="1859155" cy="130533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10" cstate="print"/>
            <a:srcRect b="39934"/>
            <a:stretch/>
          </p:blipFill>
          <p:spPr>
            <a:xfrm>
              <a:off x="7043765" y="2262248"/>
              <a:ext cx="1550815" cy="1216138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6236340" y="1119726"/>
            <a:ext cx="5641326" cy="1362075"/>
            <a:chOff x="6373594" y="988970"/>
            <a:chExt cx="5641326" cy="136207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73594" y="988970"/>
              <a:ext cx="1390650" cy="13620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Заголовок 3"/>
            <p:cNvSpPr txBox="1">
              <a:spLocks/>
            </p:cNvSpPr>
            <p:nvPr/>
          </p:nvSpPr>
          <p:spPr>
            <a:xfrm>
              <a:off x="7212369" y="1348813"/>
              <a:ext cx="4802551" cy="819440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 fontScale="92500" lnSpcReduction="10000"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2800" dirty="0" smtClean="0">
                  <a:solidFill>
                    <a:schemeClr val="tx1"/>
                  </a:solidFill>
                </a:rPr>
                <a:t>- инструмент познавательной деятельности</a:t>
              </a:r>
              <a:endParaRPr lang="ru-RU" sz="2800" b="1" dirty="0">
                <a:ln/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875332" y="2247131"/>
            <a:ext cx="4002334" cy="2106825"/>
            <a:chOff x="7875332" y="2247131"/>
            <a:chExt cx="4002334" cy="2106825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75332" y="2247131"/>
              <a:ext cx="1390650" cy="13620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Заголовок 3"/>
            <p:cNvSpPr txBox="1">
              <a:spLocks/>
            </p:cNvSpPr>
            <p:nvPr/>
          </p:nvSpPr>
          <p:spPr>
            <a:xfrm>
              <a:off x="8840429" y="2569741"/>
              <a:ext cx="2819400" cy="819440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2800" dirty="0" smtClean="0">
                  <a:solidFill>
                    <a:srgbClr val="000099"/>
                  </a:solidFill>
                </a:rPr>
                <a:t>- </a:t>
              </a:r>
              <a:r>
                <a:rPr lang="ru-RU" sz="2800" dirty="0" smtClean="0">
                  <a:solidFill>
                    <a:schemeClr val="tx1"/>
                  </a:solidFill>
                </a:rPr>
                <a:t>взаимодействие</a:t>
              </a:r>
              <a:endParaRPr lang="ru-RU" sz="2800" b="1" dirty="0">
                <a:ln/>
                <a:solidFill>
                  <a:schemeClr val="tx1"/>
                </a:solidFill>
              </a:endParaRPr>
            </a:p>
          </p:txBody>
        </p:sp>
        <p:sp>
          <p:nvSpPr>
            <p:cNvPr id="27" name="Заголовок 3"/>
            <p:cNvSpPr txBox="1">
              <a:spLocks/>
            </p:cNvSpPr>
            <p:nvPr/>
          </p:nvSpPr>
          <p:spPr>
            <a:xfrm>
              <a:off x="9265982" y="2986993"/>
              <a:ext cx="1826766" cy="819440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2800" dirty="0" smtClean="0">
                  <a:solidFill>
                    <a:schemeClr val="tx1"/>
                  </a:solidFill>
                </a:rPr>
                <a:t>субъектов</a:t>
              </a:r>
              <a:endParaRPr lang="ru-RU" sz="2800" b="1" dirty="0">
                <a:ln/>
                <a:solidFill>
                  <a:schemeClr val="tx1"/>
                </a:solidFill>
              </a:endParaRPr>
            </a:p>
          </p:txBody>
        </p:sp>
        <p:sp>
          <p:nvSpPr>
            <p:cNvPr id="28" name="Заголовок 3"/>
            <p:cNvSpPr txBox="1">
              <a:spLocks/>
            </p:cNvSpPr>
            <p:nvPr/>
          </p:nvSpPr>
          <p:spPr>
            <a:xfrm>
              <a:off x="8711206" y="3534516"/>
              <a:ext cx="3166460" cy="819440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 fontScale="92500" lnSpcReduction="10000"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2800" dirty="0" smtClean="0">
                  <a:solidFill>
                    <a:schemeClr val="tx1"/>
                  </a:solidFill>
                </a:rPr>
                <a:t>образовательного процесса</a:t>
              </a:r>
              <a:endParaRPr lang="ru-RU" sz="2800" b="1" dirty="0">
                <a:ln/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0268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4148" y="2645011"/>
            <a:ext cx="1488991" cy="227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8256" y="3062422"/>
            <a:ext cx="495701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/>
              <a:t>Вопросы нужны для того, чтобы ориентироваться в окружающем мире, и те, кто умеют их задавать, получают гораздо больше полезной информации, чем те, кто не умеет этого делать.</a:t>
            </a:r>
          </a:p>
        </p:txBody>
      </p:sp>
      <p:sp>
        <p:nvSpPr>
          <p:cNvPr id="15" name="Заголовок 5"/>
          <p:cNvSpPr txBox="1">
            <a:spLocks/>
          </p:cNvSpPr>
          <p:nvPr/>
        </p:nvSpPr>
        <p:spPr>
          <a:xfrm>
            <a:off x="758256" y="1198442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Для чего нужны вопросы?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22" name="Заголовок 3"/>
          <p:cNvSpPr txBox="1">
            <a:spLocks/>
          </p:cNvSpPr>
          <p:nvPr/>
        </p:nvSpPr>
        <p:spPr>
          <a:xfrm rot="19979913">
            <a:off x="7511294" y="1259179"/>
            <a:ext cx="2529500" cy="8194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rgbClr val="000099"/>
                </a:solidFill>
              </a:rPr>
              <a:t>ПОЧЕМУ</a:t>
            </a:r>
            <a:endParaRPr lang="ru-RU" sz="2800" b="1" dirty="0">
              <a:ln/>
              <a:solidFill>
                <a:srgbClr val="6B327A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7981993" y="3198564"/>
            <a:ext cx="1831193" cy="8194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rgbClr val="000099"/>
                </a:solidFill>
              </a:rPr>
              <a:t>ЗАЧЕМ</a:t>
            </a:r>
            <a:endParaRPr lang="ru-RU" sz="2800" b="1" dirty="0">
              <a:ln/>
              <a:solidFill>
                <a:srgbClr val="6B327A"/>
              </a:solidFill>
            </a:endParaRPr>
          </a:p>
        </p:txBody>
      </p:sp>
      <p:sp>
        <p:nvSpPr>
          <p:cNvPr id="25" name="Заголовок 3"/>
          <p:cNvSpPr txBox="1">
            <a:spLocks/>
          </p:cNvSpPr>
          <p:nvPr/>
        </p:nvSpPr>
        <p:spPr>
          <a:xfrm rot="1247237">
            <a:off x="8041841" y="4918668"/>
            <a:ext cx="1831193" cy="8194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rgbClr val="000099"/>
                </a:solidFill>
              </a:rPr>
              <a:t>КОГДА</a:t>
            </a:r>
            <a:endParaRPr lang="ru-RU" sz="2800" b="1" dirty="0">
              <a:ln/>
              <a:solidFill>
                <a:srgbClr val="6B327A"/>
              </a:solidFill>
            </a:endParaRPr>
          </a:p>
        </p:txBody>
      </p:sp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67" r="17111"/>
          <a:stretch/>
        </p:blipFill>
        <p:spPr bwMode="auto">
          <a:xfrm>
            <a:off x="9663747" y="875761"/>
            <a:ext cx="1699357" cy="1511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Картинки по запросу одуванчик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52" t="17989" b="5155"/>
          <a:stretch/>
        </p:blipFill>
        <p:spPr bwMode="auto">
          <a:xfrm>
            <a:off x="9685730" y="2775842"/>
            <a:ext cx="1644672" cy="1450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4" name="Picture 6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3747" y="4670774"/>
            <a:ext cx="1688637" cy="140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81814">
            <a:off x="7312239" y="2326518"/>
            <a:ext cx="1164624" cy="1140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81814">
            <a:off x="7373267" y="3661797"/>
            <a:ext cx="1164624" cy="1140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64786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5"/>
          <p:cNvSpPr txBox="1">
            <a:spLocks/>
          </p:cNvSpPr>
          <p:nvPr/>
        </p:nvSpPr>
        <p:spPr>
          <a:xfrm>
            <a:off x="758256" y="1198442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Для чего нужны вопросы?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35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083" y="3465513"/>
            <a:ext cx="2118249" cy="33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ая прямоугольная выноска 35"/>
          <p:cNvSpPr/>
          <p:nvPr/>
        </p:nvSpPr>
        <p:spPr>
          <a:xfrm flipH="1">
            <a:off x="2187600" y="3031668"/>
            <a:ext cx="2752699" cy="1902784"/>
          </a:xfrm>
          <a:custGeom>
            <a:avLst/>
            <a:gdLst>
              <a:gd name="connsiteX0" fmla="*/ 0 w 2784414"/>
              <a:gd name="connsiteY0" fmla="*/ 167220 h 1003300"/>
              <a:gd name="connsiteX1" fmla="*/ 167220 w 2784414"/>
              <a:gd name="connsiteY1" fmla="*/ 0 h 1003300"/>
              <a:gd name="connsiteX2" fmla="*/ 1624242 w 2784414"/>
              <a:gd name="connsiteY2" fmla="*/ 0 h 1003300"/>
              <a:gd name="connsiteX3" fmla="*/ 1624242 w 2784414"/>
              <a:gd name="connsiteY3" fmla="*/ 0 h 1003300"/>
              <a:gd name="connsiteX4" fmla="*/ 2320345 w 2784414"/>
              <a:gd name="connsiteY4" fmla="*/ 0 h 1003300"/>
              <a:gd name="connsiteX5" fmla="*/ 2617194 w 2784414"/>
              <a:gd name="connsiteY5" fmla="*/ 0 h 1003300"/>
              <a:gd name="connsiteX6" fmla="*/ 2784414 w 2784414"/>
              <a:gd name="connsiteY6" fmla="*/ 167220 h 1003300"/>
              <a:gd name="connsiteX7" fmla="*/ 2784414 w 2784414"/>
              <a:gd name="connsiteY7" fmla="*/ 585258 h 1003300"/>
              <a:gd name="connsiteX8" fmla="*/ 2784414 w 2784414"/>
              <a:gd name="connsiteY8" fmla="*/ 585258 h 1003300"/>
              <a:gd name="connsiteX9" fmla="*/ 2784414 w 2784414"/>
              <a:gd name="connsiteY9" fmla="*/ 836083 h 1003300"/>
              <a:gd name="connsiteX10" fmla="*/ 2784414 w 2784414"/>
              <a:gd name="connsiteY10" fmla="*/ 836080 h 1003300"/>
              <a:gd name="connsiteX11" fmla="*/ 2617194 w 2784414"/>
              <a:gd name="connsiteY11" fmla="*/ 1003300 h 1003300"/>
              <a:gd name="connsiteX12" fmla="*/ 2320345 w 2784414"/>
              <a:gd name="connsiteY12" fmla="*/ 1003300 h 1003300"/>
              <a:gd name="connsiteX13" fmla="*/ 2604597 w 2784414"/>
              <a:gd name="connsiteY13" fmla="*/ 1958171 h 1003300"/>
              <a:gd name="connsiteX14" fmla="*/ 1624242 w 2784414"/>
              <a:gd name="connsiteY14" fmla="*/ 1003300 h 1003300"/>
              <a:gd name="connsiteX15" fmla="*/ 167220 w 2784414"/>
              <a:gd name="connsiteY15" fmla="*/ 1003300 h 1003300"/>
              <a:gd name="connsiteX16" fmla="*/ 0 w 2784414"/>
              <a:gd name="connsiteY16" fmla="*/ 836080 h 1003300"/>
              <a:gd name="connsiteX17" fmla="*/ 0 w 2784414"/>
              <a:gd name="connsiteY17" fmla="*/ 836083 h 1003300"/>
              <a:gd name="connsiteX18" fmla="*/ 0 w 2784414"/>
              <a:gd name="connsiteY18" fmla="*/ 585258 h 1003300"/>
              <a:gd name="connsiteX19" fmla="*/ 0 w 2784414"/>
              <a:gd name="connsiteY19" fmla="*/ 585258 h 1003300"/>
              <a:gd name="connsiteX20" fmla="*/ 0 w 2784414"/>
              <a:gd name="connsiteY20" fmla="*/ 167220 h 1003300"/>
              <a:gd name="connsiteX0" fmla="*/ 0 w 2784414"/>
              <a:gd name="connsiteY0" fmla="*/ 167220 h 1259671"/>
              <a:gd name="connsiteX1" fmla="*/ 167220 w 2784414"/>
              <a:gd name="connsiteY1" fmla="*/ 0 h 1259671"/>
              <a:gd name="connsiteX2" fmla="*/ 1624242 w 2784414"/>
              <a:gd name="connsiteY2" fmla="*/ 0 h 1259671"/>
              <a:gd name="connsiteX3" fmla="*/ 1624242 w 2784414"/>
              <a:gd name="connsiteY3" fmla="*/ 0 h 1259671"/>
              <a:gd name="connsiteX4" fmla="*/ 2320345 w 2784414"/>
              <a:gd name="connsiteY4" fmla="*/ 0 h 1259671"/>
              <a:gd name="connsiteX5" fmla="*/ 2617194 w 2784414"/>
              <a:gd name="connsiteY5" fmla="*/ 0 h 1259671"/>
              <a:gd name="connsiteX6" fmla="*/ 2784414 w 2784414"/>
              <a:gd name="connsiteY6" fmla="*/ 167220 h 1259671"/>
              <a:gd name="connsiteX7" fmla="*/ 2784414 w 2784414"/>
              <a:gd name="connsiteY7" fmla="*/ 585258 h 1259671"/>
              <a:gd name="connsiteX8" fmla="*/ 2784414 w 2784414"/>
              <a:gd name="connsiteY8" fmla="*/ 585258 h 1259671"/>
              <a:gd name="connsiteX9" fmla="*/ 2784414 w 2784414"/>
              <a:gd name="connsiteY9" fmla="*/ 836083 h 1259671"/>
              <a:gd name="connsiteX10" fmla="*/ 2784414 w 2784414"/>
              <a:gd name="connsiteY10" fmla="*/ 836080 h 1259671"/>
              <a:gd name="connsiteX11" fmla="*/ 2617194 w 2784414"/>
              <a:gd name="connsiteY11" fmla="*/ 1003300 h 1259671"/>
              <a:gd name="connsiteX12" fmla="*/ 2320345 w 2784414"/>
              <a:gd name="connsiteY12" fmla="*/ 1003300 h 1259671"/>
              <a:gd name="connsiteX13" fmla="*/ 2718897 w 2784414"/>
              <a:gd name="connsiteY13" fmla="*/ 1259671 h 1259671"/>
              <a:gd name="connsiteX14" fmla="*/ 1624242 w 2784414"/>
              <a:gd name="connsiteY14" fmla="*/ 1003300 h 1259671"/>
              <a:gd name="connsiteX15" fmla="*/ 167220 w 2784414"/>
              <a:gd name="connsiteY15" fmla="*/ 1003300 h 1259671"/>
              <a:gd name="connsiteX16" fmla="*/ 0 w 2784414"/>
              <a:gd name="connsiteY16" fmla="*/ 836080 h 1259671"/>
              <a:gd name="connsiteX17" fmla="*/ 0 w 2784414"/>
              <a:gd name="connsiteY17" fmla="*/ 836083 h 1259671"/>
              <a:gd name="connsiteX18" fmla="*/ 0 w 2784414"/>
              <a:gd name="connsiteY18" fmla="*/ 585258 h 1259671"/>
              <a:gd name="connsiteX19" fmla="*/ 0 w 2784414"/>
              <a:gd name="connsiteY19" fmla="*/ 585258 h 1259671"/>
              <a:gd name="connsiteX20" fmla="*/ 0 w 2784414"/>
              <a:gd name="connsiteY20" fmla="*/ 167220 h 125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84414" h="1259671">
                <a:moveTo>
                  <a:pt x="0" y="167220"/>
                </a:moveTo>
                <a:cubicBezTo>
                  <a:pt x="0" y="74867"/>
                  <a:pt x="74867" y="0"/>
                  <a:pt x="167220" y="0"/>
                </a:cubicBezTo>
                <a:lnTo>
                  <a:pt x="1624242" y="0"/>
                </a:lnTo>
                <a:lnTo>
                  <a:pt x="1624242" y="0"/>
                </a:lnTo>
                <a:lnTo>
                  <a:pt x="2320345" y="0"/>
                </a:lnTo>
                <a:lnTo>
                  <a:pt x="2617194" y="0"/>
                </a:lnTo>
                <a:cubicBezTo>
                  <a:pt x="2709547" y="0"/>
                  <a:pt x="2784414" y="74867"/>
                  <a:pt x="2784414" y="167220"/>
                </a:cubicBezTo>
                <a:lnTo>
                  <a:pt x="2784414" y="585258"/>
                </a:lnTo>
                <a:lnTo>
                  <a:pt x="2784414" y="585258"/>
                </a:lnTo>
                <a:lnTo>
                  <a:pt x="2784414" y="836083"/>
                </a:lnTo>
                <a:lnTo>
                  <a:pt x="2784414" y="836080"/>
                </a:lnTo>
                <a:cubicBezTo>
                  <a:pt x="2784414" y="928433"/>
                  <a:pt x="2709547" y="1003300"/>
                  <a:pt x="2617194" y="1003300"/>
                </a:cubicBezTo>
                <a:lnTo>
                  <a:pt x="2320345" y="1003300"/>
                </a:lnTo>
                <a:lnTo>
                  <a:pt x="2718897" y="1259671"/>
                </a:lnTo>
                <a:lnTo>
                  <a:pt x="1624242" y="1003300"/>
                </a:lnTo>
                <a:lnTo>
                  <a:pt x="167220" y="1003300"/>
                </a:lnTo>
                <a:cubicBezTo>
                  <a:pt x="74867" y="1003300"/>
                  <a:pt x="0" y="928433"/>
                  <a:pt x="0" y="836080"/>
                </a:cubicBezTo>
                <a:lnTo>
                  <a:pt x="0" y="836083"/>
                </a:lnTo>
                <a:lnTo>
                  <a:pt x="0" y="585258"/>
                </a:lnTo>
                <a:lnTo>
                  <a:pt x="0" y="585258"/>
                </a:lnTo>
                <a:lnTo>
                  <a:pt x="0" y="16722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Решают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дидактические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задачи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991100" y="876300"/>
            <a:ext cx="6638880" cy="5372099"/>
          </a:xfrm>
          <a:prstGeom prst="roundRect">
            <a:avLst/>
          </a:prstGeom>
          <a:gradFill flip="none" rotWithShape="1">
            <a:gsLst>
              <a:gs pos="43000">
                <a:srgbClr val="0070C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2" descr="Картинки по запросу лист в клетку pn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2" t="17651" r="18467" b="5127"/>
          <a:stretch/>
        </p:blipFill>
        <p:spPr bwMode="auto">
          <a:xfrm>
            <a:off x="5246484" y="1181099"/>
            <a:ext cx="6128112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47" name="Группа 46"/>
          <p:cNvGrpSpPr/>
          <p:nvPr/>
        </p:nvGrpSpPr>
        <p:grpSpPr>
          <a:xfrm>
            <a:off x="5474603" y="1523902"/>
            <a:ext cx="669768" cy="726113"/>
            <a:chOff x="5474603" y="1523902"/>
            <a:chExt cx="669768" cy="726113"/>
          </a:xfrm>
        </p:grpSpPr>
        <p:sp>
          <p:nvSpPr>
            <p:cNvPr id="48" name="Куб 47"/>
            <p:cNvSpPr/>
            <p:nvPr/>
          </p:nvSpPr>
          <p:spPr>
            <a:xfrm rot="18195350" flipH="1">
              <a:off x="5466725" y="1626888"/>
              <a:ext cx="631005" cy="615250"/>
            </a:xfrm>
            <a:prstGeom prst="cube">
              <a:avLst/>
            </a:prstGeom>
            <a:solidFill>
              <a:srgbClr val="0000FF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615059" y="1523902"/>
              <a:ext cx="52931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5474604" y="2492589"/>
            <a:ext cx="687084" cy="718253"/>
            <a:chOff x="5474604" y="2492589"/>
            <a:chExt cx="687084" cy="718253"/>
          </a:xfrm>
        </p:grpSpPr>
        <p:sp>
          <p:nvSpPr>
            <p:cNvPr id="51" name="Куб 50"/>
            <p:cNvSpPr/>
            <p:nvPr/>
          </p:nvSpPr>
          <p:spPr>
            <a:xfrm rot="18195350" flipH="1">
              <a:off x="5466726" y="2587715"/>
              <a:ext cx="631005" cy="615250"/>
            </a:xfrm>
            <a:prstGeom prst="cube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632376" y="2492589"/>
              <a:ext cx="52931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5474603" y="3478637"/>
            <a:ext cx="653217" cy="731025"/>
            <a:chOff x="5474603" y="3542137"/>
            <a:chExt cx="653217" cy="731025"/>
          </a:xfrm>
        </p:grpSpPr>
        <p:sp>
          <p:nvSpPr>
            <p:cNvPr id="54" name="Куб 53"/>
            <p:cNvSpPr/>
            <p:nvPr/>
          </p:nvSpPr>
          <p:spPr>
            <a:xfrm rot="18195350" flipH="1">
              <a:off x="5466725" y="3650035"/>
              <a:ext cx="631005" cy="615250"/>
            </a:xfrm>
            <a:prstGeom prst="cub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5598508" y="3542137"/>
              <a:ext cx="52931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487303" y="4642594"/>
            <a:ext cx="669768" cy="731025"/>
            <a:chOff x="5474603" y="4680694"/>
            <a:chExt cx="669768" cy="731025"/>
          </a:xfrm>
        </p:grpSpPr>
        <p:sp>
          <p:nvSpPr>
            <p:cNvPr id="57" name="Куб 56"/>
            <p:cNvSpPr/>
            <p:nvPr/>
          </p:nvSpPr>
          <p:spPr>
            <a:xfrm rot="18195350" flipH="1">
              <a:off x="5466725" y="4788592"/>
              <a:ext cx="631005" cy="615250"/>
            </a:xfrm>
            <a:prstGeom prst="cube">
              <a:avLst/>
            </a:prstGeom>
            <a:solidFill>
              <a:srgbClr val="00CC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615059" y="4680694"/>
              <a:ext cx="52931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6195172" y="1535362"/>
            <a:ext cx="508755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Побудить к деятельности.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279136" y="2334417"/>
            <a:ext cx="5087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0385" algn="l"/>
              </a:tabLst>
            </a:pPr>
            <a:r>
              <a:rPr lang="ru-RU" sz="2400" dirty="0"/>
              <a:t>Актуализировать потребности и сформировать мотивы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254072" y="3366281"/>
            <a:ext cx="5087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0385" algn="l"/>
              </a:tabLst>
            </a:pPr>
            <a:r>
              <a:rPr lang="ru-RU" sz="2400" dirty="0" smtClean="0"/>
              <a:t>Выяснить отношение к событиям, фактам, изучаемому материалу.</a:t>
            </a:r>
            <a:endParaRPr lang="ru-RU" sz="24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341011" y="4669489"/>
            <a:ext cx="5087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0385" algn="l"/>
              </a:tabLst>
            </a:pPr>
            <a:r>
              <a:rPr lang="ru-RU" sz="2400" dirty="0" smtClean="0"/>
              <a:t>Выяснить уровень знаний изучаемого материала.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131507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9" grpId="0"/>
      <p:bldP spid="60" grpId="0"/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4991100" y="876300"/>
            <a:ext cx="6638880" cy="5372099"/>
          </a:xfrm>
          <a:prstGeom prst="roundRect">
            <a:avLst/>
          </a:prstGeom>
          <a:gradFill flip="none" rotWithShape="1">
            <a:gsLst>
              <a:gs pos="43000">
                <a:srgbClr val="0070C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Картинки по запросу лист в клетку pn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2" t="17651" r="18467" b="5127"/>
          <a:stretch/>
        </p:blipFill>
        <p:spPr bwMode="auto">
          <a:xfrm>
            <a:off x="5246484" y="1181099"/>
            <a:ext cx="6128112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Заголовок 5"/>
          <p:cNvSpPr txBox="1">
            <a:spLocks/>
          </p:cNvSpPr>
          <p:nvPr/>
        </p:nvSpPr>
        <p:spPr>
          <a:xfrm>
            <a:off x="758256" y="1198442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Для чего нужны вопросы?</a:t>
            </a:r>
            <a:endParaRPr lang="ru-RU" sz="4000" dirty="0">
              <a:solidFill>
                <a:srgbClr val="000099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474603" y="1523902"/>
            <a:ext cx="669768" cy="726113"/>
            <a:chOff x="5474603" y="1523902"/>
            <a:chExt cx="669768" cy="726113"/>
          </a:xfrm>
        </p:grpSpPr>
        <p:sp>
          <p:nvSpPr>
            <p:cNvPr id="29" name="Куб 28"/>
            <p:cNvSpPr/>
            <p:nvPr/>
          </p:nvSpPr>
          <p:spPr>
            <a:xfrm rot="18195350" flipH="1">
              <a:off x="5466725" y="1626888"/>
              <a:ext cx="631005" cy="615250"/>
            </a:xfrm>
            <a:prstGeom prst="cube">
              <a:avLst/>
            </a:prstGeom>
            <a:solidFill>
              <a:srgbClr val="0000FF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615059" y="1523902"/>
              <a:ext cx="52931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474604" y="2492589"/>
            <a:ext cx="687084" cy="718253"/>
            <a:chOff x="5474604" y="2492589"/>
            <a:chExt cx="687084" cy="718253"/>
          </a:xfrm>
        </p:grpSpPr>
        <p:sp>
          <p:nvSpPr>
            <p:cNvPr id="23" name="Куб 22"/>
            <p:cNvSpPr/>
            <p:nvPr/>
          </p:nvSpPr>
          <p:spPr>
            <a:xfrm rot="18195350" flipH="1">
              <a:off x="5466726" y="2587715"/>
              <a:ext cx="631005" cy="615250"/>
            </a:xfrm>
            <a:prstGeom prst="cube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632376" y="2492589"/>
              <a:ext cx="52931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474603" y="3478637"/>
            <a:ext cx="653217" cy="731025"/>
            <a:chOff x="5474603" y="3542137"/>
            <a:chExt cx="653217" cy="731025"/>
          </a:xfrm>
        </p:grpSpPr>
        <p:sp>
          <p:nvSpPr>
            <p:cNvPr id="28" name="Куб 27"/>
            <p:cNvSpPr/>
            <p:nvPr/>
          </p:nvSpPr>
          <p:spPr>
            <a:xfrm rot="18195350" flipH="1">
              <a:off x="5466725" y="3650035"/>
              <a:ext cx="631005" cy="615250"/>
            </a:xfrm>
            <a:prstGeom prst="cub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598508" y="3542137"/>
              <a:ext cx="52931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487303" y="4642594"/>
            <a:ext cx="669768" cy="731025"/>
            <a:chOff x="5474603" y="4680694"/>
            <a:chExt cx="669768" cy="731025"/>
          </a:xfrm>
        </p:grpSpPr>
        <p:sp>
          <p:nvSpPr>
            <p:cNvPr id="30" name="Куб 29"/>
            <p:cNvSpPr/>
            <p:nvPr/>
          </p:nvSpPr>
          <p:spPr>
            <a:xfrm rot="18195350" flipH="1">
              <a:off x="5466725" y="4788592"/>
              <a:ext cx="631005" cy="615250"/>
            </a:xfrm>
            <a:prstGeom prst="cube">
              <a:avLst/>
            </a:prstGeom>
            <a:solidFill>
              <a:srgbClr val="00CC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615059" y="4680694"/>
              <a:ext cx="52931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pic>
        <p:nvPicPr>
          <p:cNvPr id="35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083" y="3465513"/>
            <a:ext cx="2118249" cy="33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ая прямоугольная выноска 35"/>
          <p:cNvSpPr/>
          <p:nvPr/>
        </p:nvSpPr>
        <p:spPr>
          <a:xfrm flipH="1">
            <a:off x="2187600" y="3031668"/>
            <a:ext cx="2752699" cy="1902784"/>
          </a:xfrm>
          <a:custGeom>
            <a:avLst/>
            <a:gdLst>
              <a:gd name="connsiteX0" fmla="*/ 0 w 2784414"/>
              <a:gd name="connsiteY0" fmla="*/ 167220 h 1003300"/>
              <a:gd name="connsiteX1" fmla="*/ 167220 w 2784414"/>
              <a:gd name="connsiteY1" fmla="*/ 0 h 1003300"/>
              <a:gd name="connsiteX2" fmla="*/ 1624242 w 2784414"/>
              <a:gd name="connsiteY2" fmla="*/ 0 h 1003300"/>
              <a:gd name="connsiteX3" fmla="*/ 1624242 w 2784414"/>
              <a:gd name="connsiteY3" fmla="*/ 0 h 1003300"/>
              <a:gd name="connsiteX4" fmla="*/ 2320345 w 2784414"/>
              <a:gd name="connsiteY4" fmla="*/ 0 h 1003300"/>
              <a:gd name="connsiteX5" fmla="*/ 2617194 w 2784414"/>
              <a:gd name="connsiteY5" fmla="*/ 0 h 1003300"/>
              <a:gd name="connsiteX6" fmla="*/ 2784414 w 2784414"/>
              <a:gd name="connsiteY6" fmla="*/ 167220 h 1003300"/>
              <a:gd name="connsiteX7" fmla="*/ 2784414 w 2784414"/>
              <a:gd name="connsiteY7" fmla="*/ 585258 h 1003300"/>
              <a:gd name="connsiteX8" fmla="*/ 2784414 w 2784414"/>
              <a:gd name="connsiteY8" fmla="*/ 585258 h 1003300"/>
              <a:gd name="connsiteX9" fmla="*/ 2784414 w 2784414"/>
              <a:gd name="connsiteY9" fmla="*/ 836083 h 1003300"/>
              <a:gd name="connsiteX10" fmla="*/ 2784414 w 2784414"/>
              <a:gd name="connsiteY10" fmla="*/ 836080 h 1003300"/>
              <a:gd name="connsiteX11" fmla="*/ 2617194 w 2784414"/>
              <a:gd name="connsiteY11" fmla="*/ 1003300 h 1003300"/>
              <a:gd name="connsiteX12" fmla="*/ 2320345 w 2784414"/>
              <a:gd name="connsiteY12" fmla="*/ 1003300 h 1003300"/>
              <a:gd name="connsiteX13" fmla="*/ 2604597 w 2784414"/>
              <a:gd name="connsiteY13" fmla="*/ 1958171 h 1003300"/>
              <a:gd name="connsiteX14" fmla="*/ 1624242 w 2784414"/>
              <a:gd name="connsiteY14" fmla="*/ 1003300 h 1003300"/>
              <a:gd name="connsiteX15" fmla="*/ 167220 w 2784414"/>
              <a:gd name="connsiteY15" fmla="*/ 1003300 h 1003300"/>
              <a:gd name="connsiteX16" fmla="*/ 0 w 2784414"/>
              <a:gd name="connsiteY16" fmla="*/ 836080 h 1003300"/>
              <a:gd name="connsiteX17" fmla="*/ 0 w 2784414"/>
              <a:gd name="connsiteY17" fmla="*/ 836083 h 1003300"/>
              <a:gd name="connsiteX18" fmla="*/ 0 w 2784414"/>
              <a:gd name="connsiteY18" fmla="*/ 585258 h 1003300"/>
              <a:gd name="connsiteX19" fmla="*/ 0 w 2784414"/>
              <a:gd name="connsiteY19" fmla="*/ 585258 h 1003300"/>
              <a:gd name="connsiteX20" fmla="*/ 0 w 2784414"/>
              <a:gd name="connsiteY20" fmla="*/ 167220 h 1003300"/>
              <a:gd name="connsiteX0" fmla="*/ 0 w 2784414"/>
              <a:gd name="connsiteY0" fmla="*/ 167220 h 1259671"/>
              <a:gd name="connsiteX1" fmla="*/ 167220 w 2784414"/>
              <a:gd name="connsiteY1" fmla="*/ 0 h 1259671"/>
              <a:gd name="connsiteX2" fmla="*/ 1624242 w 2784414"/>
              <a:gd name="connsiteY2" fmla="*/ 0 h 1259671"/>
              <a:gd name="connsiteX3" fmla="*/ 1624242 w 2784414"/>
              <a:gd name="connsiteY3" fmla="*/ 0 h 1259671"/>
              <a:gd name="connsiteX4" fmla="*/ 2320345 w 2784414"/>
              <a:gd name="connsiteY4" fmla="*/ 0 h 1259671"/>
              <a:gd name="connsiteX5" fmla="*/ 2617194 w 2784414"/>
              <a:gd name="connsiteY5" fmla="*/ 0 h 1259671"/>
              <a:gd name="connsiteX6" fmla="*/ 2784414 w 2784414"/>
              <a:gd name="connsiteY6" fmla="*/ 167220 h 1259671"/>
              <a:gd name="connsiteX7" fmla="*/ 2784414 w 2784414"/>
              <a:gd name="connsiteY7" fmla="*/ 585258 h 1259671"/>
              <a:gd name="connsiteX8" fmla="*/ 2784414 w 2784414"/>
              <a:gd name="connsiteY8" fmla="*/ 585258 h 1259671"/>
              <a:gd name="connsiteX9" fmla="*/ 2784414 w 2784414"/>
              <a:gd name="connsiteY9" fmla="*/ 836083 h 1259671"/>
              <a:gd name="connsiteX10" fmla="*/ 2784414 w 2784414"/>
              <a:gd name="connsiteY10" fmla="*/ 836080 h 1259671"/>
              <a:gd name="connsiteX11" fmla="*/ 2617194 w 2784414"/>
              <a:gd name="connsiteY11" fmla="*/ 1003300 h 1259671"/>
              <a:gd name="connsiteX12" fmla="*/ 2320345 w 2784414"/>
              <a:gd name="connsiteY12" fmla="*/ 1003300 h 1259671"/>
              <a:gd name="connsiteX13" fmla="*/ 2718897 w 2784414"/>
              <a:gd name="connsiteY13" fmla="*/ 1259671 h 1259671"/>
              <a:gd name="connsiteX14" fmla="*/ 1624242 w 2784414"/>
              <a:gd name="connsiteY14" fmla="*/ 1003300 h 1259671"/>
              <a:gd name="connsiteX15" fmla="*/ 167220 w 2784414"/>
              <a:gd name="connsiteY15" fmla="*/ 1003300 h 1259671"/>
              <a:gd name="connsiteX16" fmla="*/ 0 w 2784414"/>
              <a:gd name="connsiteY16" fmla="*/ 836080 h 1259671"/>
              <a:gd name="connsiteX17" fmla="*/ 0 w 2784414"/>
              <a:gd name="connsiteY17" fmla="*/ 836083 h 1259671"/>
              <a:gd name="connsiteX18" fmla="*/ 0 w 2784414"/>
              <a:gd name="connsiteY18" fmla="*/ 585258 h 1259671"/>
              <a:gd name="connsiteX19" fmla="*/ 0 w 2784414"/>
              <a:gd name="connsiteY19" fmla="*/ 585258 h 1259671"/>
              <a:gd name="connsiteX20" fmla="*/ 0 w 2784414"/>
              <a:gd name="connsiteY20" fmla="*/ 167220 h 125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84414" h="1259671">
                <a:moveTo>
                  <a:pt x="0" y="167220"/>
                </a:moveTo>
                <a:cubicBezTo>
                  <a:pt x="0" y="74867"/>
                  <a:pt x="74867" y="0"/>
                  <a:pt x="167220" y="0"/>
                </a:cubicBezTo>
                <a:lnTo>
                  <a:pt x="1624242" y="0"/>
                </a:lnTo>
                <a:lnTo>
                  <a:pt x="1624242" y="0"/>
                </a:lnTo>
                <a:lnTo>
                  <a:pt x="2320345" y="0"/>
                </a:lnTo>
                <a:lnTo>
                  <a:pt x="2617194" y="0"/>
                </a:lnTo>
                <a:cubicBezTo>
                  <a:pt x="2709547" y="0"/>
                  <a:pt x="2784414" y="74867"/>
                  <a:pt x="2784414" y="167220"/>
                </a:cubicBezTo>
                <a:lnTo>
                  <a:pt x="2784414" y="585258"/>
                </a:lnTo>
                <a:lnTo>
                  <a:pt x="2784414" y="585258"/>
                </a:lnTo>
                <a:lnTo>
                  <a:pt x="2784414" y="836083"/>
                </a:lnTo>
                <a:lnTo>
                  <a:pt x="2784414" y="836080"/>
                </a:lnTo>
                <a:cubicBezTo>
                  <a:pt x="2784414" y="928433"/>
                  <a:pt x="2709547" y="1003300"/>
                  <a:pt x="2617194" y="1003300"/>
                </a:cubicBezTo>
                <a:lnTo>
                  <a:pt x="2320345" y="1003300"/>
                </a:lnTo>
                <a:lnTo>
                  <a:pt x="2718897" y="1259671"/>
                </a:lnTo>
                <a:lnTo>
                  <a:pt x="1624242" y="1003300"/>
                </a:lnTo>
                <a:lnTo>
                  <a:pt x="167220" y="1003300"/>
                </a:lnTo>
                <a:cubicBezTo>
                  <a:pt x="74867" y="1003300"/>
                  <a:pt x="0" y="928433"/>
                  <a:pt x="0" y="836080"/>
                </a:cubicBezTo>
                <a:lnTo>
                  <a:pt x="0" y="836083"/>
                </a:lnTo>
                <a:lnTo>
                  <a:pt x="0" y="585258"/>
                </a:lnTo>
                <a:lnTo>
                  <a:pt x="0" y="585258"/>
                </a:lnTo>
                <a:lnTo>
                  <a:pt x="0" y="16722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Решают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дидактические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задачи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195172" y="1535362"/>
            <a:ext cx="508755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уровень понимания.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33280" y="2440944"/>
            <a:ext cx="5087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0385" algn="l"/>
              </a:tabLst>
            </a:pPr>
            <a:r>
              <a:rPr lang="ru-RU" sz="2400" dirty="0" smtClean="0"/>
              <a:t>Помочь </a:t>
            </a:r>
            <a:r>
              <a:rPr lang="ru-RU" sz="2400" dirty="0"/>
              <a:t>в принятии решения и самоопределении в деятельности.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254072" y="3663327"/>
            <a:ext cx="5087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0385" algn="l"/>
              </a:tabLst>
            </a:pPr>
            <a:r>
              <a:rPr lang="ru-RU" sz="2400" dirty="0"/>
              <a:t>П</a:t>
            </a:r>
            <a:r>
              <a:rPr lang="ru-RU" sz="2400" dirty="0" smtClean="0"/>
              <a:t>одвести </a:t>
            </a:r>
            <a:r>
              <a:rPr lang="ru-RU" sz="2400" dirty="0"/>
              <a:t>к нужному выводу.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41011" y="4669489"/>
            <a:ext cx="5087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0385" algn="l"/>
              </a:tabLst>
            </a:pPr>
            <a:r>
              <a:rPr lang="ru-RU" sz="2400" dirty="0" smtClean="0"/>
              <a:t>Побудить детей </a:t>
            </a:r>
            <a:r>
              <a:rPr lang="ru-RU" sz="2400" dirty="0"/>
              <a:t>к постановке своих вопросов.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975464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Классификация вопросов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7" name="Куб 6"/>
          <p:cNvSpPr/>
          <p:nvPr/>
        </p:nvSpPr>
        <p:spPr>
          <a:xfrm rot="18195350" flipH="1">
            <a:off x="5652044" y="2809308"/>
            <a:ext cx="1205899" cy="123906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17656" y="2755375"/>
            <a:ext cx="10659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rPr>
              <a:t>?</a:t>
            </a:r>
            <a:endParaRPr lang="ru-RU" sz="7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ookman Old Style" panose="02050604050505020204" pitchFamily="18" charset="0"/>
            </a:endParaRPr>
          </a:p>
        </p:txBody>
      </p:sp>
      <p:sp useBgFill="1">
        <p:nvSpPr>
          <p:cNvPr id="4" name="Скругленный прямоугольник 3"/>
          <p:cNvSpPr/>
          <p:nvPr/>
        </p:nvSpPr>
        <p:spPr>
          <a:xfrm>
            <a:off x="634363" y="2549593"/>
            <a:ext cx="2374900" cy="6731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закрытые</a:t>
            </a:r>
            <a:endParaRPr lang="ru-RU" sz="2400" dirty="0">
              <a:solidFill>
                <a:schemeClr val="tx1"/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1145742" y="3359285"/>
            <a:ext cx="2374900" cy="6731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открытые</a:t>
            </a:r>
            <a:endParaRPr lang="ru-RU" sz="2400" dirty="0">
              <a:solidFill>
                <a:schemeClr val="tx1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>
          <a:xfrm>
            <a:off x="2088560" y="4167700"/>
            <a:ext cx="2374900" cy="6731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творческие</a:t>
            </a:r>
            <a:endParaRPr lang="ru-RU" sz="2400" dirty="0">
              <a:solidFill>
                <a:schemeClr val="tx1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>
          <a:xfrm>
            <a:off x="4894917" y="5272280"/>
            <a:ext cx="2720152" cy="101288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</a:t>
            </a:r>
            <a:r>
              <a:rPr lang="ru-RU" sz="2400" dirty="0" smtClean="0">
                <a:solidFill>
                  <a:schemeClr val="tx1"/>
                </a:solidFill>
              </a:rPr>
              <a:t> альтернативой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ответа</a:t>
            </a:r>
            <a:endParaRPr lang="ru-RU" sz="2400" dirty="0">
              <a:solidFill>
                <a:schemeClr val="tx1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2744036" y="4935730"/>
            <a:ext cx="2374900" cy="6731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наводящие</a:t>
            </a:r>
            <a:endParaRPr lang="ru-RU" sz="2400" dirty="0">
              <a:solidFill>
                <a:schemeClr val="tx1"/>
              </a:solidFill>
            </a:endParaRPr>
          </a:p>
        </p:txBody>
      </p:sp>
      <p:sp useBgFill="1">
        <p:nvSpPr>
          <p:cNvPr id="14" name="Скругленный прямоугольник 13"/>
          <p:cNvSpPr/>
          <p:nvPr/>
        </p:nvSpPr>
        <p:spPr>
          <a:xfrm flipH="1">
            <a:off x="9230645" y="2523059"/>
            <a:ext cx="2374900" cy="6731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основные</a:t>
            </a:r>
            <a:endParaRPr lang="ru-RU" sz="2400" dirty="0">
              <a:solidFill>
                <a:schemeClr val="tx1"/>
              </a:solidFill>
            </a:endParaRPr>
          </a:p>
        </p:txBody>
      </p:sp>
      <p:sp useBgFill="1">
        <p:nvSpPr>
          <p:cNvPr id="15" name="Скругленный прямоугольник 14"/>
          <p:cNvSpPr/>
          <p:nvPr/>
        </p:nvSpPr>
        <p:spPr>
          <a:xfrm flipH="1">
            <a:off x="8763448" y="3365614"/>
            <a:ext cx="2374900" cy="6731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второстепенные</a:t>
            </a:r>
            <a:endParaRPr lang="ru-RU" sz="2400" dirty="0">
              <a:solidFill>
                <a:schemeClr val="tx1"/>
              </a:solidFill>
            </a:endParaRPr>
          </a:p>
        </p:txBody>
      </p:sp>
      <p:sp useBgFill="1">
        <p:nvSpPr>
          <p:cNvPr id="16" name="Скругленный прямоугольник 15"/>
          <p:cNvSpPr/>
          <p:nvPr/>
        </p:nvSpPr>
        <p:spPr>
          <a:xfrm flipH="1">
            <a:off x="7949701" y="4167700"/>
            <a:ext cx="2374900" cy="6731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ключевые</a:t>
            </a:r>
            <a:endParaRPr lang="ru-RU" sz="2400" dirty="0">
              <a:solidFill>
                <a:schemeClr val="tx1"/>
              </a:solidFill>
            </a:endParaRPr>
          </a:p>
        </p:txBody>
      </p:sp>
      <p:sp useBgFill="1">
        <p:nvSpPr>
          <p:cNvPr id="17" name="Скругленный прямоугольник 16"/>
          <p:cNvSpPr/>
          <p:nvPr/>
        </p:nvSpPr>
        <p:spPr>
          <a:xfrm flipH="1">
            <a:off x="7391050" y="4950858"/>
            <a:ext cx="2374900" cy="6731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риторические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647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5"/>
          <p:cNvSpPr txBox="1">
            <a:spLocks/>
          </p:cNvSpPr>
          <p:nvPr/>
        </p:nvSpPr>
        <p:spPr>
          <a:xfrm>
            <a:off x="1013679" y="876570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Правила </a:t>
            </a:r>
            <a:r>
              <a:rPr lang="ru-RU" sz="4000" dirty="0">
                <a:solidFill>
                  <a:srgbClr val="000099"/>
                </a:solidFill>
              </a:rPr>
              <a:t>постановки вопросов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059488" y="1718879"/>
            <a:ext cx="5372101" cy="3551622"/>
            <a:chOff x="2760179" y="1304861"/>
            <a:chExt cx="6732428" cy="4500510"/>
          </a:xfrm>
        </p:grpSpPr>
        <p:pic>
          <p:nvPicPr>
            <p:cNvPr id="29" name="Picture 4" descr="http://s017.radikal.ru/i400/1110/48/89805dd764e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354" y="1304861"/>
              <a:ext cx="4478599" cy="3434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2963"/>
            <a:stretch/>
          </p:blipFill>
          <p:spPr bwMode="auto">
            <a:xfrm>
              <a:off x="2760179" y="1691395"/>
              <a:ext cx="3126350" cy="4013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8305" t="5628"/>
            <a:stretch/>
          </p:blipFill>
          <p:spPr bwMode="auto">
            <a:xfrm>
              <a:off x="7773798" y="2977284"/>
              <a:ext cx="1718809" cy="282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 descr="Картинки по запросу лист в клетку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0039" t="25344" r="15643" b="3859"/>
            <a:stretch/>
          </p:blipFill>
          <p:spPr bwMode="auto">
            <a:xfrm>
              <a:off x="4495095" y="3807365"/>
              <a:ext cx="1223876" cy="1484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4401657" y="3806667"/>
              <a:ext cx="1405414" cy="50700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000" i="1" dirty="0" smtClean="0">
                  <a:ln w="0"/>
                  <a:latin typeface="Bookman Old Style" panose="02050604050505020204" pitchFamily="18" charset="0"/>
                </a:rPr>
                <a:t>Задача</a:t>
              </a:r>
              <a:endParaRPr lang="ru-RU" sz="2000" b="0" i="1" cap="none" spc="0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pic>
          <p:nvPicPr>
            <p:cNvPr id="37" name="Picture 6" descr="Картинки по запросу яблоко рисунок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442" y="4217626"/>
              <a:ext cx="428597" cy="426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Картинки по запросу вишня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075" y="4690361"/>
              <a:ext cx="487329" cy="52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авая фигурная скобка 9"/>
            <p:cNvSpPr/>
            <p:nvPr/>
          </p:nvSpPr>
          <p:spPr>
            <a:xfrm>
              <a:off x="5127405" y="4217626"/>
              <a:ext cx="142870" cy="1000469"/>
            </a:xfrm>
            <a:custGeom>
              <a:avLst/>
              <a:gdLst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7" fmla="*/ 0 w 142865"/>
                <a:gd name="connsiteY7" fmla="*/ 0 h 1000469"/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1433 w 142884"/>
                <a:gd name="connsiteY2" fmla="*/ 48833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7" fmla="*/ 0 w 142884"/>
                <a:gd name="connsiteY7" fmla="*/ 0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9053 w 142884"/>
                <a:gd name="connsiteY2" fmla="*/ 47309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1433 w 142870"/>
                <a:gd name="connsiteY2" fmla="*/ 488330 h 1000469"/>
                <a:gd name="connsiteX3" fmla="*/ 142866 w 142870"/>
                <a:gd name="connsiteY3" fmla="*/ 500235 h 1000469"/>
                <a:gd name="connsiteX4" fmla="*/ 71433 w 142870"/>
                <a:gd name="connsiteY4" fmla="*/ 51214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  <a:gd name="connsiteX7" fmla="*/ 0 w 142870"/>
                <a:gd name="connsiteY7" fmla="*/ 0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9053 w 142870"/>
                <a:gd name="connsiteY2" fmla="*/ 473090 h 1000469"/>
                <a:gd name="connsiteX3" fmla="*/ 142866 w 142870"/>
                <a:gd name="connsiteY3" fmla="*/ 500235 h 1000469"/>
                <a:gd name="connsiteX4" fmla="*/ 75243 w 142870"/>
                <a:gd name="connsiteY4" fmla="*/ 53119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0" h="1000469" stroke="0" extrusionOk="0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lnTo>
                    <a:pt x="71433" y="488330"/>
                  </a:lnTo>
                  <a:cubicBezTo>
                    <a:pt x="71433" y="494905"/>
                    <a:pt x="103415" y="500235"/>
                    <a:pt x="142866" y="500235"/>
                  </a:cubicBezTo>
                  <a:cubicBezTo>
                    <a:pt x="103415" y="500235"/>
                    <a:pt x="71433" y="505565"/>
                    <a:pt x="71433" y="51214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  <a:lnTo>
                    <a:pt x="0" y="0"/>
                  </a:lnTo>
                  <a:close/>
                </a:path>
                <a:path w="142870" h="1000469" fill="none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cubicBezTo>
                    <a:pt x="71433" y="170713"/>
                    <a:pt x="79053" y="314282"/>
                    <a:pt x="79053" y="473090"/>
                  </a:cubicBezTo>
                  <a:cubicBezTo>
                    <a:pt x="79053" y="479665"/>
                    <a:pt x="143501" y="490552"/>
                    <a:pt x="142866" y="500235"/>
                  </a:cubicBezTo>
                  <a:cubicBezTo>
                    <a:pt x="142231" y="509918"/>
                    <a:pt x="75243" y="524615"/>
                    <a:pt x="75243" y="53119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165549" y="4217626"/>
              <a:ext cx="6415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/>
                  <a:solidFill>
                    <a:schemeClr val="accent3"/>
                  </a:solidFill>
                  <a:effectLst/>
                  <a:latin typeface="Bookman Old Style" panose="02050604050505020204" pitchFamily="18" charset="0"/>
                </a:rPr>
                <a:t>?</a:t>
              </a:r>
              <a:endParaRPr lang="ru-RU" sz="5400" b="1" cap="none" spc="0" dirty="0">
                <a:ln/>
                <a:solidFill>
                  <a:schemeClr val="accent3"/>
                </a:solidFill>
                <a:effectLst/>
                <a:latin typeface="Bookman Old Style" panose="02050604050505020204" pitchFamily="18" charset="0"/>
              </a:endParaRPr>
            </a:p>
          </p:txBody>
        </p:sp>
      </p:grpSp>
      <p:sp>
        <p:nvSpPr>
          <p:cNvPr id="44" name="Заголовок 5"/>
          <p:cNvSpPr txBox="1">
            <a:spLocks/>
          </p:cNvSpPr>
          <p:nvPr/>
        </p:nvSpPr>
        <p:spPr>
          <a:xfrm>
            <a:off x="7443854" y="1499133"/>
            <a:ext cx="3300346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Правило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58256" y="2923585"/>
            <a:ext cx="56842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Педагогу </a:t>
            </a:r>
            <a:r>
              <a:rPr lang="ru-RU" sz="2400" dirty="0"/>
              <a:t>следует занимать позицию </a:t>
            </a:r>
            <a:r>
              <a:rPr lang="ru-RU" sz="2400" dirty="0" smtClean="0"/>
              <a:t>партнера. </a:t>
            </a:r>
          </a:p>
          <a:p>
            <a:r>
              <a:rPr lang="ru-RU" sz="2400" dirty="0" smtClean="0"/>
              <a:t>Успех </a:t>
            </a:r>
            <a:r>
              <a:rPr lang="ru-RU" sz="2400" dirty="0"/>
              <a:t>его деятельности зависит от того, насколько хорошо он умеет общаться с </a:t>
            </a:r>
            <a:r>
              <a:rPr lang="ru-RU" sz="2400" dirty="0" smtClean="0"/>
              <a:t>детьми.</a:t>
            </a:r>
          </a:p>
          <a:p>
            <a:r>
              <a:rPr lang="ru-RU" sz="2400" dirty="0" smtClean="0"/>
              <a:t>Готов </a:t>
            </a:r>
            <a:r>
              <a:rPr lang="ru-RU" sz="2400" dirty="0"/>
              <a:t>ли </a:t>
            </a:r>
            <a:r>
              <a:rPr lang="ru-RU" sz="2400" dirty="0" smtClean="0"/>
              <a:t>обращаться </a:t>
            </a:r>
            <a:r>
              <a:rPr lang="ru-RU" sz="2400" dirty="0"/>
              <a:t>к ним не только с вопросами по учебному материалу, но 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 </a:t>
            </a:r>
            <a:r>
              <a:rPr lang="ru-RU" sz="2400" dirty="0"/>
              <a:t>вопросами о том, как этот материал ими изучается.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690471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5"/>
          <p:cNvSpPr txBox="1">
            <a:spLocks/>
          </p:cNvSpPr>
          <p:nvPr/>
        </p:nvSpPr>
        <p:spPr>
          <a:xfrm>
            <a:off x="1013679" y="876570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Правила </a:t>
            </a:r>
            <a:r>
              <a:rPr lang="ru-RU" sz="4000" dirty="0">
                <a:solidFill>
                  <a:srgbClr val="000099"/>
                </a:solidFill>
              </a:rPr>
              <a:t>постановки вопросов</a:t>
            </a:r>
          </a:p>
        </p:txBody>
      </p:sp>
      <p:sp>
        <p:nvSpPr>
          <p:cNvPr id="44" name="Заголовок 5"/>
          <p:cNvSpPr txBox="1">
            <a:spLocks/>
          </p:cNvSpPr>
          <p:nvPr/>
        </p:nvSpPr>
        <p:spPr>
          <a:xfrm>
            <a:off x="7443854" y="1499133"/>
            <a:ext cx="3300346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Правило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58256" y="2923585"/>
            <a:ext cx="56842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Чётко </a:t>
            </a:r>
            <a:r>
              <a:rPr lang="ru-RU" sz="2400" dirty="0"/>
              <a:t>определяйте цель формулируемых вопросов. </a:t>
            </a:r>
            <a:endParaRPr lang="ru-RU" sz="2400" dirty="0" smtClean="0"/>
          </a:p>
          <a:p>
            <a:r>
              <a:rPr lang="ru-RU" sz="2400" dirty="0" smtClean="0"/>
              <a:t>Именно </a:t>
            </a:r>
            <a:r>
              <a:rPr lang="ru-RU" sz="2400" dirty="0"/>
              <a:t>целевая установка поможет при выборе вопросов, которые будут ставиться перед детьми.</a:t>
            </a:r>
            <a:endParaRPr lang="ru-RU" sz="24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6059488" y="1718879"/>
            <a:ext cx="5372101" cy="3551622"/>
            <a:chOff x="2760179" y="1304861"/>
            <a:chExt cx="6732428" cy="4500510"/>
          </a:xfrm>
        </p:grpSpPr>
        <p:pic>
          <p:nvPicPr>
            <p:cNvPr id="17" name="Picture 4" descr="http://s017.radikal.ru/i400/1110/48/89805dd764e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354" y="1304861"/>
              <a:ext cx="4478599" cy="3434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2963"/>
            <a:stretch/>
          </p:blipFill>
          <p:spPr bwMode="auto">
            <a:xfrm>
              <a:off x="2760179" y="1691395"/>
              <a:ext cx="3126350" cy="4013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8305" t="5628"/>
            <a:stretch/>
          </p:blipFill>
          <p:spPr bwMode="auto">
            <a:xfrm>
              <a:off x="7773798" y="2977284"/>
              <a:ext cx="1718809" cy="282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Картинки по запросу лист в клетку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0039" t="25344" r="15643" b="3859"/>
            <a:stretch/>
          </p:blipFill>
          <p:spPr bwMode="auto">
            <a:xfrm>
              <a:off x="4495095" y="3807365"/>
              <a:ext cx="1223876" cy="1484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4401657" y="3806667"/>
              <a:ext cx="1405414" cy="50700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000" i="1" dirty="0" smtClean="0">
                  <a:ln w="0"/>
                  <a:latin typeface="Bookman Old Style" panose="02050604050505020204" pitchFamily="18" charset="0"/>
                </a:rPr>
                <a:t>Задача</a:t>
              </a:r>
              <a:endParaRPr lang="ru-RU" sz="2000" b="0" i="1" cap="none" spc="0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pic>
          <p:nvPicPr>
            <p:cNvPr id="22" name="Picture 6" descr="Картинки по запросу яблоко рисунок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442" y="4217626"/>
              <a:ext cx="428597" cy="426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Картинки по запросу вишня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075" y="4690361"/>
              <a:ext cx="487329" cy="52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авая фигурная скобка 9"/>
            <p:cNvSpPr/>
            <p:nvPr/>
          </p:nvSpPr>
          <p:spPr>
            <a:xfrm>
              <a:off x="5127405" y="4217626"/>
              <a:ext cx="142870" cy="1000469"/>
            </a:xfrm>
            <a:custGeom>
              <a:avLst/>
              <a:gdLst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7" fmla="*/ 0 w 142865"/>
                <a:gd name="connsiteY7" fmla="*/ 0 h 1000469"/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1433 w 142884"/>
                <a:gd name="connsiteY2" fmla="*/ 48833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7" fmla="*/ 0 w 142884"/>
                <a:gd name="connsiteY7" fmla="*/ 0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9053 w 142884"/>
                <a:gd name="connsiteY2" fmla="*/ 47309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1433 w 142870"/>
                <a:gd name="connsiteY2" fmla="*/ 488330 h 1000469"/>
                <a:gd name="connsiteX3" fmla="*/ 142866 w 142870"/>
                <a:gd name="connsiteY3" fmla="*/ 500235 h 1000469"/>
                <a:gd name="connsiteX4" fmla="*/ 71433 w 142870"/>
                <a:gd name="connsiteY4" fmla="*/ 51214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  <a:gd name="connsiteX7" fmla="*/ 0 w 142870"/>
                <a:gd name="connsiteY7" fmla="*/ 0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9053 w 142870"/>
                <a:gd name="connsiteY2" fmla="*/ 473090 h 1000469"/>
                <a:gd name="connsiteX3" fmla="*/ 142866 w 142870"/>
                <a:gd name="connsiteY3" fmla="*/ 500235 h 1000469"/>
                <a:gd name="connsiteX4" fmla="*/ 75243 w 142870"/>
                <a:gd name="connsiteY4" fmla="*/ 53119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0" h="1000469" stroke="0" extrusionOk="0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lnTo>
                    <a:pt x="71433" y="488330"/>
                  </a:lnTo>
                  <a:cubicBezTo>
                    <a:pt x="71433" y="494905"/>
                    <a:pt x="103415" y="500235"/>
                    <a:pt x="142866" y="500235"/>
                  </a:cubicBezTo>
                  <a:cubicBezTo>
                    <a:pt x="103415" y="500235"/>
                    <a:pt x="71433" y="505565"/>
                    <a:pt x="71433" y="51214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  <a:lnTo>
                    <a:pt x="0" y="0"/>
                  </a:lnTo>
                  <a:close/>
                </a:path>
                <a:path w="142870" h="1000469" fill="none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cubicBezTo>
                    <a:pt x="71433" y="170713"/>
                    <a:pt x="79053" y="314282"/>
                    <a:pt x="79053" y="473090"/>
                  </a:cubicBezTo>
                  <a:cubicBezTo>
                    <a:pt x="79053" y="479665"/>
                    <a:pt x="143501" y="490552"/>
                    <a:pt x="142866" y="500235"/>
                  </a:cubicBezTo>
                  <a:cubicBezTo>
                    <a:pt x="142231" y="509918"/>
                    <a:pt x="75243" y="524615"/>
                    <a:pt x="75243" y="53119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165549" y="4217626"/>
              <a:ext cx="6415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/>
                  <a:solidFill>
                    <a:schemeClr val="accent3"/>
                  </a:solidFill>
                  <a:effectLst/>
                  <a:latin typeface="Bookman Old Style" panose="02050604050505020204" pitchFamily="18" charset="0"/>
                </a:rPr>
                <a:t>?</a:t>
              </a:r>
              <a:endParaRPr lang="ru-RU" sz="5400" b="1" cap="none" spc="0" dirty="0">
                <a:ln/>
                <a:solidFill>
                  <a:schemeClr val="accent3"/>
                </a:solidFill>
                <a:effectLst/>
                <a:latin typeface="Bookman Old Style" panose="02050604050505020204" pitchFamily="18" charset="0"/>
              </a:endParaRPr>
            </a:p>
          </p:txBody>
        </p:sp>
      </p:grpSp>
      <p:sp>
        <p:nvSpPr>
          <p:cNvPr id="26" name="Заголовок 5"/>
          <p:cNvSpPr txBox="1">
            <a:spLocks/>
          </p:cNvSpPr>
          <p:nvPr/>
        </p:nvSpPr>
        <p:spPr>
          <a:xfrm>
            <a:off x="7596254" y="1651533"/>
            <a:ext cx="3300346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Правило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2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398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5"/>
          <p:cNvSpPr txBox="1">
            <a:spLocks/>
          </p:cNvSpPr>
          <p:nvPr/>
        </p:nvSpPr>
        <p:spPr>
          <a:xfrm>
            <a:off x="1013679" y="876570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Правила </a:t>
            </a:r>
            <a:r>
              <a:rPr lang="ru-RU" sz="4000" dirty="0">
                <a:solidFill>
                  <a:srgbClr val="000099"/>
                </a:solidFill>
              </a:rPr>
              <a:t>постановки вопросов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059488" y="1718879"/>
            <a:ext cx="5372101" cy="3551622"/>
            <a:chOff x="2760179" y="1304861"/>
            <a:chExt cx="6732428" cy="4500510"/>
          </a:xfrm>
        </p:grpSpPr>
        <p:pic>
          <p:nvPicPr>
            <p:cNvPr id="29" name="Picture 4" descr="http://s017.radikal.ru/i400/1110/48/89805dd764e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354" y="1304861"/>
              <a:ext cx="4478599" cy="3434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2963"/>
            <a:stretch/>
          </p:blipFill>
          <p:spPr bwMode="auto">
            <a:xfrm>
              <a:off x="2760179" y="1691395"/>
              <a:ext cx="3126350" cy="4013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8305" t="5628"/>
            <a:stretch/>
          </p:blipFill>
          <p:spPr bwMode="auto">
            <a:xfrm>
              <a:off x="7773798" y="2977284"/>
              <a:ext cx="1718809" cy="282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 descr="Картинки по запросу лист в клетку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0039" t="25344" r="15643" b="3859"/>
            <a:stretch/>
          </p:blipFill>
          <p:spPr bwMode="auto">
            <a:xfrm>
              <a:off x="4495095" y="3807365"/>
              <a:ext cx="1223876" cy="148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Картинки по запросу яблоко рисунок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442" y="4217626"/>
              <a:ext cx="428597" cy="426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Картинки по запросу вишня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075" y="4690361"/>
              <a:ext cx="487329" cy="52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авая фигурная скобка 9"/>
            <p:cNvSpPr/>
            <p:nvPr/>
          </p:nvSpPr>
          <p:spPr>
            <a:xfrm>
              <a:off x="5127405" y="4217626"/>
              <a:ext cx="142870" cy="1000469"/>
            </a:xfrm>
            <a:custGeom>
              <a:avLst/>
              <a:gdLst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7" fmla="*/ 0 w 142865"/>
                <a:gd name="connsiteY7" fmla="*/ 0 h 1000469"/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1433 w 142884"/>
                <a:gd name="connsiteY2" fmla="*/ 48833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7" fmla="*/ 0 w 142884"/>
                <a:gd name="connsiteY7" fmla="*/ 0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9053 w 142884"/>
                <a:gd name="connsiteY2" fmla="*/ 47309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1433 w 142870"/>
                <a:gd name="connsiteY2" fmla="*/ 488330 h 1000469"/>
                <a:gd name="connsiteX3" fmla="*/ 142866 w 142870"/>
                <a:gd name="connsiteY3" fmla="*/ 500235 h 1000469"/>
                <a:gd name="connsiteX4" fmla="*/ 71433 w 142870"/>
                <a:gd name="connsiteY4" fmla="*/ 51214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  <a:gd name="connsiteX7" fmla="*/ 0 w 142870"/>
                <a:gd name="connsiteY7" fmla="*/ 0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9053 w 142870"/>
                <a:gd name="connsiteY2" fmla="*/ 473090 h 1000469"/>
                <a:gd name="connsiteX3" fmla="*/ 142866 w 142870"/>
                <a:gd name="connsiteY3" fmla="*/ 500235 h 1000469"/>
                <a:gd name="connsiteX4" fmla="*/ 75243 w 142870"/>
                <a:gd name="connsiteY4" fmla="*/ 53119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0" h="1000469" stroke="0" extrusionOk="0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lnTo>
                    <a:pt x="71433" y="488330"/>
                  </a:lnTo>
                  <a:cubicBezTo>
                    <a:pt x="71433" y="494905"/>
                    <a:pt x="103415" y="500235"/>
                    <a:pt x="142866" y="500235"/>
                  </a:cubicBezTo>
                  <a:cubicBezTo>
                    <a:pt x="103415" y="500235"/>
                    <a:pt x="71433" y="505565"/>
                    <a:pt x="71433" y="51214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  <a:lnTo>
                    <a:pt x="0" y="0"/>
                  </a:lnTo>
                  <a:close/>
                </a:path>
                <a:path w="142870" h="1000469" fill="none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cubicBezTo>
                    <a:pt x="71433" y="170713"/>
                    <a:pt x="79053" y="314282"/>
                    <a:pt x="79053" y="473090"/>
                  </a:cubicBezTo>
                  <a:cubicBezTo>
                    <a:pt x="79053" y="479665"/>
                    <a:pt x="143501" y="490552"/>
                    <a:pt x="142866" y="500235"/>
                  </a:cubicBezTo>
                  <a:cubicBezTo>
                    <a:pt x="142231" y="509918"/>
                    <a:pt x="75243" y="524615"/>
                    <a:pt x="75243" y="53119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165549" y="4217626"/>
              <a:ext cx="6415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/>
                  <a:solidFill>
                    <a:schemeClr val="accent3"/>
                  </a:solidFill>
                  <a:effectLst/>
                  <a:latin typeface="Bookman Old Style" panose="02050604050505020204" pitchFamily="18" charset="0"/>
                </a:rPr>
                <a:t>?</a:t>
              </a:r>
              <a:endParaRPr lang="ru-RU" sz="5400" b="1" cap="none" spc="0" dirty="0">
                <a:ln/>
                <a:solidFill>
                  <a:schemeClr val="accent3"/>
                </a:solidFill>
                <a:effectLst/>
                <a:latin typeface="Bookman Old Style" panose="02050604050505020204" pitchFamily="18" charset="0"/>
              </a:endParaRPr>
            </a:p>
          </p:txBody>
        </p:sp>
      </p:grpSp>
      <p:sp>
        <p:nvSpPr>
          <p:cNvPr id="44" name="Заголовок 5"/>
          <p:cNvSpPr txBox="1">
            <a:spLocks/>
          </p:cNvSpPr>
          <p:nvPr/>
        </p:nvSpPr>
        <p:spPr>
          <a:xfrm>
            <a:off x="7443854" y="1499133"/>
            <a:ext cx="3300346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Правило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58256" y="2923585"/>
            <a:ext cx="56842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Используйте </a:t>
            </a:r>
            <a:r>
              <a:rPr lang="ru-RU" sz="2400" dirty="0"/>
              <a:t>открытые </a:t>
            </a:r>
            <a:r>
              <a:rPr lang="ru-RU" sz="2400" dirty="0" smtClean="0"/>
              <a:t>вопросы.</a:t>
            </a:r>
          </a:p>
          <a:p>
            <a:r>
              <a:rPr lang="ru-RU" sz="2400" dirty="0" smtClean="0"/>
              <a:t>Используйте </a:t>
            </a:r>
            <a:r>
              <a:rPr lang="ru-RU" sz="2400" dirty="0"/>
              <a:t>«</a:t>
            </a:r>
            <a:r>
              <a:rPr lang="ru-RU" sz="2400" dirty="0" smtClean="0"/>
              <a:t>вопросы </a:t>
            </a:r>
            <a:r>
              <a:rPr lang="ru-RU" sz="2400" dirty="0"/>
              <a:t>Коломбо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 smtClean="0"/>
              <a:t>(«</a:t>
            </a:r>
            <a:r>
              <a:rPr lang="ru-RU" sz="2400" dirty="0"/>
              <a:t>Да, кстати, интересно</a:t>
            </a:r>
            <a:r>
              <a:rPr lang="ru-RU" sz="2400" dirty="0" smtClean="0"/>
              <a:t>…»).</a:t>
            </a:r>
          </a:p>
          <a:p>
            <a:r>
              <a:rPr lang="ru-RU" sz="2400" dirty="0" smtClean="0"/>
              <a:t>Преподаватель </a:t>
            </a:r>
            <a:r>
              <a:rPr lang="ru-RU" sz="2400" dirty="0"/>
              <a:t>в форме вопроса делится своим затруднением в присутствии детей. 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69296" y="3693204"/>
            <a:ext cx="112144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i="1" dirty="0" smtClean="0">
                <a:ln w="0"/>
                <a:latin typeface="Bookman Old Style" panose="02050604050505020204" pitchFamily="18" charset="0"/>
              </a:rPr>
              <a:t>Задача</a:t>
            </a:r>
            <a:endParaRPr lang="ru-RU" sz="2000" b="0" i="1" cap="none" spc="0" dirty="0">
              <a:ln w="0"/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11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2794</TotalTime>
  <Words>480</Words>
  <Application>Microsoft Office PowerPoint</Application>
  <PresentationFormat>Произвольный</PresentationFormat>
  <Paragraphs>122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Натуральные материалы</vt:lpstr>
      <vt:lpstr>Техника постановки вопросов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Пользователь Windows</cp:lastModifiedBy>
  <cp:revision>221</cp:revision>
  <dcterms:created xsi:type="dcterms:W3CDTF">2017-01-09T10:38:11Z</dcterms:created>
  <dcterms:modified xsi:type="dcterms:W3CDTF">2022-03-23T06:56:29Z</dcterms:modified>
</cp:coreProperties>
</file>